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3" r:id="rId2"/>
  </p:sldMasterIdLst>
  <p:notesMasterIdLst>
    <p:notesMasterId r:id="rId55"/>
  </p:notesMasterIdLst>
  <p:handoutMasterIdLst>
    <p:handoutMasterId r:id="rId56"/>
  </p:handoutMasterIdLst>
  <p:sldIdLst>
    <p:sldId id="286" r:id="rId3"/>
    <p:sldId id="323" r:id="rId4"/>
    <p:sldId id="430" r:id="rId5"/>
    <p:sldId id="437" r:id="rId6"/>
    <p:sldId id="562" r:id="rId7"/>
    <p:sldId id="563" r:id="rId8"/>
    <p:sldId id="564" r:id="rId9"/>
    <p:sldId id="521" r:id="rId10"/>
    <p:sldId id="566" r:id="rId11"/>
    <p:sldId id="565" r:id="rId12"/>
    <p:sldId id="324" r:id="rId13"/>
    <p:sldId id="448" r:id="rId14"/>
    <p:sldId id="425" r:id="rId15"/>
    <p:sldId id="516" r:id="rId16"/>
    <p:sldId id="517" r:id="rId17"/>
    <p:sldId id="540" r:id="rId18"/>
    <p:sldId id="530" r:id="rId19"/>
    <p:sldId id="522" r:id="rId20"/>
    <p:sldId id="523" r:id="rId21"/>
    <p:sldId id="538" r:id="rId22"/>
    <p:sldId id="535" r:id="rId23"/>
    <p:sldId id="531" r:id="rId24"/>
    <p:sldId id="537" r:id="rId25"/>
    <p:sldId id="533" r:id="rId26"/>
    <p:sldId id="534" r:id="rId27"/>
    <p:sldId id="477" r:id="rId28"/>
    <p:sldId id="472" r:id="rId29"/>
    <p:sldId id="388" r:id="rId30"/>
    <p:sldId id="587" r:id="rId31"/>
    <p:sldId id="586" r:id="rId32"/>
    <p:sldId id="543" r:id="rId33"/>
    <p:sldId id="544" r:id="rId34"/>
    <p:sldId id="588" r:id="rId35"/>
    <p:sldId id="581" r:id="rId36"/>
    <p:sldId id="582" r:id="rId37"/>
    <p:sldId id="583" r:id="rId38"/>
    <p:sldId id="558" r:id="rId39"/>
    <p:sldId id="559" r:id="rId40"/>
    <p:sldId id="568" r:id="rId41"/>
    <p:sldId id="589" r:id="rId42"/>
    <p:sldId id="567" r:id="rId43"/>
    <p:sldId id="569" r:id="rId44"/>
    <p:sldId id="570" r:id="rId45"/>
    <p:sldId id="571" r:id="rId46"/>
    <p:sldId id="572" r:id="rId47"/>
    <p:sldId id="573" r:id="rId48"/>
    <p:sldId id="574" r:id="rId49"/>
    <p:sldId id="575" r:id="rId50"/>
    <p:sldId id="576" r:id="rId51"/>
    <p:sldId id="577" r:id="rId52"/>
    <p:sldId id="578" r:id="rId53"/>
    <p:sldId id="579" r:id="rId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D600"/>
    <a:srgbClr val="BE1523"/>
    <a:srgbClr val="D7001A"/>
    <a:srgbClr val="CCCCCC"/>
    <a:srgbClr val="333333"/>
    <a:srgbClr val="FD7505"/>
    <a:srgbClr val="16AEB0"/>
    <a:srgbClr val="609E0E"/>
    <a:srgbClr val="FEB91D"/>
    <a:srgbClr val="E100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33" autoAdjust="0"/>
    <p:restoredTop sz="84888" autoAdjust="0"/>
  </p:normalViewPr>
  <p:slideViewPr>
    <p:cSldViewPr snapToGrid="0" snapToObjects="1" showGuides="1">
      <p:cViewPr varScale="1">
        <p:scale>
          <a:sx n="118" d="100"/>
          <a:sy n="118" d="100"/>
        </p:scale>
        <p:origin x="-1168" y="-104"/>
      </p:cViewPr>
      <p:guideLst>
        <p:guide orient="horz" pos="3061"/>
        <p:guide pos="5581"/>
        <p:guide pos="180"/>
        <p:guide pos="5433"/>
      </p:guideLst>
    </p:cSldViewPr>
  </p:slideViewPr>
  <p:notesTextViewPr>
    <p:cViewPr>
      <p:scale>
        <a:sx n="100" d="100"/>
        <a:sy n="100" d="100"/>
      </p:scale>
      <p:origin x="0" y="0"/>
    </p:cViewPr>
  </p:notesTextViewPr>
  <p:sorterViewPr>
    <p:cViewPr>
      <p:scale>
        <a:sx n="66" d="100"/>
        <a:sy n="66" d="100"/>
      </p:scale>
      <p:origin x="0" y="4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389E1E-C654-E943-9883-792E99AD7287}" type="datetimeFigureOut">
              <a:rPr lang="en-US" smtClean="0"/>
              <a:t>5/23/16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50E822-5F4D-874B-B26E-81691243670C}" type="slidenum">
              <a:rPr lang="en-US" smtClean="0"/>
              <a:t>‹#›</a:t>
            </a:fld>
            <a:endParaRPr lang="en-US"/>
          </a:p>
        </p:txBody>
      </p:sp>
    </p:spTree>
    <p:extLst>
      <p:ext uri="{BB962C8B-B14F-4D97-AF65-F5344CB8AC3E}">
        <p14:creationId xmlns:p14="http://schemas.microsoft.com/office/powerpoint/2010/main" val="36464561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20D99B-2862-464A-984E-65BFC5FC0BBC}" type="datetimeFigureOut">
              <a:rPr lang="en-US" smtClean="0"/>
              <a:t>5/23/16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9351FC-18D6-4741-8EEB-9FDB1F020AAC}" type="slidenum">
              <a:rPr lang="en-US" smtClean="0"/>
              <a:t>‹#›</a:t>
            </a:fld>
            <a:endParaRPr lang="en-US"/>
          </a:p>
        </p:txBody>
      </p:sp>
    </p:spTree>
    <p:extLst>
      <p:ext uri="{BB962C8B-B14F-4D97-AF65-F5344CB8AC3E}">
        <p14:creationId xmlns:p14="http://schemas.microsoft.com/office/powerpoint/2010/main" val="10761705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a:t>
            </a:fld>
            <a:endParaRPr lang="en-US"/>
          </a:p>
        </p:txBody>
      </p:sp>
    </p:spTree>
    <p:extLst>
      <p:ext uri="{BB962C8B-B14F-4D97-AF65-F5344CB8AC3E}">
        <p14:creationId xmlns:p14="http://schemas.microsoft.com/office/powerpoint/2010/main" val="2842602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Using Couchbase as the high performance,</a:t>
            </a:r>
            <a:r>
              <a:rPr lang="en-US" baseline="0" dirty="0" smtClean="0"/>
              <a:t> low latency, scalable data store to support personalized interactions</a:t>
            </a:r>
          </a:p>
          <a:p>
            <a:pPr marL="228600" indent="-228600">
              <a:buAutoNum type="arabicPeriod"/>
            </a:pPr>
            <a:r>
              <a:rPr lang="en-US" baseline="0" dirty="0" smtClean="0"/>
              <a:t>Couchbase, as real-time operational database may be generating real-time data to feed into both the batch and real-time layers</a:t>
            </a:r>
          </a:p>
          <a:p>
            <a:pPr marL="228600" indent="-228600">
              <a:buAutoNum type="arabicPeriod"/>
            </a:pPr>
            <a:r>
              <a:rPr lang="en-US" baseline="0" dirty="0" smtClean="0"/>
              <a:t>In some use cases, Couchbase is used to perform real-time processing and analytics – M/R views</a:t>
            </a:r>
          </a:p>
          <a:p>
            <a:pPr marL="228600" indent="-228600">
              <a:buAutoNum type="arabicPeriod"/>
            </a:pPr>
            <a:r>
              <a:rPr lang="en-US" baseline="0" dirty="0" smtClean="0"/>
              <a:t>Some customers are using Couchbase as the data store to for stream processing</a:t>
            </a:r>
          </a:p>
          <a:p>
            <a:pPr marL="228600" indent="-228600">
              <a:buAutoNum type="arabicPeriod"/>
            </a:pPr>
            <a:endParaRPr lang="en-US" baseline="0" dirty="0" smtClean="0"/>
          </a:p>
          <a:p>
            <a:pPr marL="171450" indent="-171450">
              <a:buFontTx/>
              <a:buChar char="-"/>
            </a:pPr>
            <a:r>
              <a:rPr lang="en-US" baseline="0" dirty="0" smtClean="0"/>
              <a:t>Email from Michael on streaming data from CB to Spark via Kafka:</a:t>
            </a:r>
          </a:p>
          <a:p>
            <a:pPr marL="171450" indent="-171450">
              <a:buFontTx/>
              <a:buChar char="-"/>
            </a:pPr>
            <a:endParaRPr lang="en-US" baseline="0" dirty="0" smtClean="0"/>
          </a:p>
          <a:p>
            <a:r>
              <a:rPr lang="en-US" sz="1200" kern="1200" dirty="0" smtClean="0">
                <a:solidFill>
                  <a:schemeClr val="tx1"/>
                </a:solidFill>
                <a:latin typeface="+mn-lt"/>
                <a:ea typeface="+mn-ea"/>
                <a:cs typeface="+mn-cs"/>
              </a:rPr>
              <a:t>well, Kafka is one way but it also uses DCP under the covers. I actually need to make some changes to the DCP implementation in the java client and my plan is to have DCP support in dp2 (a month later or so). So once we are GA, there will be a 100% way to stream data directly into a </a:t>
            </a:r>
            <a:r>
              <a:rPr lang="en-US" sz="1200" kern="1200" dirty="0" err="1" smtClean="0">
                <a:solidFill>
                  <a:schemeClr val="tx1"/>
                </a:solidFill>
                <a:latin typeface="+mn-lt"/>
                <a:ea typeface="+mn-ea"/>
                <a:cs typeface="+mn-cs"/>
              </a:rPr>
              <a:t>DStream</a:t>
            </a:r>
            <a:r>
              <a:rPr lang="en-US" sz="1200" kern="1200" dirty="0" smtClean="0">
                <a:solidFill>
                  <a:schemeClr val="tx1"/>
                </a:solidFill>
                <a:latin typeface="+mn-lt"/>
                <a:ea typeface="+mn-ea"/>
                <a:cs typeface="+mn-cs"/>
              </a:rPr>
              <a:t> (spark streaming).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And of course you can easily implement simple polling of let’s say a view, and grab the full docs that match for example a time interval. </a:t>
            </a:r>
          </a:p>
        </p:txBody>
      </p:sp>
      <p:sp>
        <p:nvSpPr>
          <p:cNvPr id="4" name="Slide Number Placeholder 3"/>
          <p:cNvSpPr>
            <a:spLocks noGrp="1"/>
          </p:cNvSpPr>
          <p:nvPr>
            <p:ph type="sldNum" sz="quarter" idx="10"/>
          </p:nvPr>
        </p:nvSpPr>
        <p:spPr/>
        <p:txBody>
          <a:bodyPr/>
          <a:lstStyle/>
          <a:p>
            <a:fld id="{A79922F5-C0F3-4004-A3F8-B5C12F85E978}" type="slidenum">
              <a:rPr lang="en-US" smtClean="0"/>
              <a:t>15</a:t>
            </a:fld>
            <a:endParaRPr lang="en-US" dirty="0"/>
          </a:p>
        </p:txBody>
      </p:sp>
    </p:spTree>
    <p:extLst>
      <p:ext uri="{BB962C8B-B14F-4D97-AF65-F5344CB8AC3E}">
        <p14:creationId xmlns:p14="http://schemas.microsoft.com/office/powerpoint/2010/main" val="2963766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Work people do in these systems - </a:t>
            </a:r>
          </a:p>
          <a:p>
            <a:pPr marL="285750" indent="-285750">
              <a:buFont typeface="Arial"/>
              <a:buChar char="•"/>
            </a:pPr>
            <a:r>
              <a:rPr lang="en-US" sz="1200" dirty="0" smtClean="0"/>
              <a:t>Training ML models</a:t>
            </a:r>
          </a:p>
          <a:p>
            <a:pPr marL="285750" indent="-285750">
              <a:buFont typeface="Arial"/>
              <a:buChar char="•"/>
            </a:pPr>
            <a:r>
              <a:rPr lang="en-US" sz="1200" dirty="0" smtClean="0"/>
              <a:t>ETL / Data wrangling</a:t>
            </a:r>
          </a:p>
          <a:p>
            <a:pPr marL="285750" indent="-285750">
              <a:buFont typeface="Arial"/>
              <a:buChar char="•"/>
            </a:pPr>
            <a:r>
              <a:rPr lang="en-US" sz="1200" dirty="0" smtClean="0"/>
              <a:t>Aggregations</a:t>
            </a:r>
          </a:p>
          <a:p>
            <a:pPr marL="285750" indent="-285750">
              <a:buFont typeface="Arial"/>
              <a:buChar char="•"/>
            </a:pPr>
            <a:r>
              <a:rPr lang="en-US" sz="1200" dirty="0" smtClean="0"/>
              <a:t>Reporting / BI</a:t>
            </a:r>
          </a:p>
          <a:p>
            <a:endParaRPr lang="en-US" baseline="0" dirty="0" smtClean="0"/>
          </a:p>
          <a:p>
            <a:r>
              <a:rPr lang="en-US" baseline="0" dirty="0" smtClean="0"/>
              <a:t>Kafka is a data multiplexer – some people are still going to want to do this, but it’s designed for higher latency applications with a known high complexity (e.g. </a:t>
            </a:r>
            <a:r>
              <a:rPr lang="en-US" baseline="0" dirty="0" err="1" smtClean="0"/>
              <a:t>ebay</a:t>
            </a:r>
            <a:r>
              <a:rPr lang="en-US" baseline="0" dirty="0" smtClean="0"/>
              <a:t> – many different consumers for information)</a:t>
            </a:r>
          </a:p>
          <a:p>
            <a:endParaRPr lang="en-US" baseline="0" dirty="0" smtClean="0"/>
          </a:p>
          <a:p>
            <a:r>
              <a:rPr lang="en-US" baseline="0" dirty="0" smtClean="0"/>
              <a:t>Traditional data warehouse – definitely will be a different programming language – how do you make sense of the data feed? You get into the problems that making changes on one side introduces tons of complexity on the other</a:t>
            </a:r>
          </a:p>
          <a:p>
            <a:endParaRPr lang="en-US" baseline="0" dirty="0" smtClean="0"/>
          </a:p>
          <a:p>
            <a:r>
              <a:rPr lang="en-US" baseline="0" dirty="0" smtClean="0"/>
              <a:t>Downsides – maturity is not 100% on the Spark side, still in active development in the Couchbase side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KV / N1QL</a:t>
            </a:r>
          </a:p>
          <a:p>
            <a:endParaRPr lang="en-US" baseline="0"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16</a:t>
            </a:fld>
            <a:endParaRPr lang="en-US"/>
          </a:p>
        </p:txBody>
      </p:sp>
    </p:spTree>
    <p:extLst>
      <p:ext uri="{BB962C8B-B14F-4D97-AF65-F5344CB8AC3E}">
        <p14:creationId xmlns:p14="http://schemas.microsoft.com/office/powerpoint/2010/main" val="2695567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data generated by users is published to Apache Kafka.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Next, it’s pulled into Apache Storm for real time analysis and processing as well as into </a:t>
            </a:r>
            <a:r>
              <a:rPr lang="en-US" sz="1200" kern="1200" dirty="0" err="1" smtClean="0">
                <a:solidFill>
                  <a:schemeClr val="tx1"/>
                </a:solidFill>
                <a:latin typeface="+mn-lt"/>
                <a:ea typeface="+mn-ea"/>
                <a:cs typeface="+mn-cs"/>
              </a:rPr>
              <a:t>Hadoop</a:t>
            </a:r>
            <a:r>
              <a:rPr lang="en-US"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Finally, Storm writes the data to </a:t>
            </a:r>
            <a:r>
              <a:rPr lang="en-US" sz="1200" kern="1200" dirty="0" err="1" smtClean="0">
                <a:solidFill>
                  <a:schemeClr val="tx1"/>
                </a:solidFill>
                <a:latin typeface="+mn-lt"/>
                <a:ea typeface="+mn-ea"/>
                <a:cs typeface="+mn-cs"/>
              </a:rPr>
              <a:t>Couchbase</a:t>
            </a:r>
            <a:r>
              <a:rPr lang="en-US" sz="1200" kern="1200" dirty="0" smtClean="0">
                <a:solidFill>
                  <a:schemeClr val="tx1"/>
                </a:solidFill>
                <a:latin typeface="+mn-lt"/>
                <a:ea typeface="+mn-ea"/>
                <a:cs typeface="+mn-cs"/>
              </a:rPr>
              <a:t> Server for real-time access by </a:t>
            </a:r>
            <a:r>
              <a:rPr lang="en-US" sz="1200" kern="1200" dirty="0" err="1" smtClean="0">
                <a:solidFill>
                  <a:schemeClr val="tx1"/>
                </a:solidFill>
                <a:latin typeface="+mn-lt"/>
                <a:ea typeface="+mn-ea"/>
                <a:cs typeface="+mn-cs"/>
              </a:rPr>
              <a:t>LivePerson</a:t>
            </a:r>
            <a:r>
              <a:rPr lang="en-US" sz="1200" kern="1200" dirty="0" smtClean="0">
                <a:solidFill>
                  <a:schemeClr val="tx1"/>
                </a:solidFill>
                <a:latin typeface="+mn-lt"/>
                <a:ea typeface="+mn-ea"/>
                <a:cs typeface="+mn-cs"/>
              </a:rPr>
              <a:t> agents while the data in </a:t>
            </a:r>
            <a:r>
              <a:rPr lang="en-US" sz="1200" kern="1200" dirty="0" err="1" smtClean="0">
                <a:solidFill>
                  <a:schemeClr val="tx1"/>
                </a:solidFill>
                <a:latin typeface="+mn-lt"/>
                <a:ea typeface="+mn-ea"/>
                <a:cs typeface="+mn-cs"/>
              </a:rPr>
              <a:t>Hadoop</a:t>
            </a:r>
            <a:r>
              <a:rPr lang="en-US" sz="1200" kern="1200" dirty="0" smtClean="0">
                <a:solidFill>
                  <a:schemeClr val="tx1"/>
                </a:solidFill>
                <a:latin typeface="+mn-lt"/>
                <a:ea typeface="+mn-ea"/>
                <a:cs typeface="+mn-cs"/>
              </a:rPr>
              <a:t> is eventually accessed via HP </a:t>
            </a:r>
            <a:r>
              <a:rPr lang="en-US" sz="1200" kern="1200" dirty="0" err="1" smtClean="0">
                <a:solidFill>
                  <a:schemeClr val="tx1"/>
                </a:solidFill>
                <a:latin typeface="+mn-lt"/>
                <a:ea typeface="+mn-ea"/>
                <a:cs typeface="+mn-cs"/>
              </a:rPr>
              <a:t>Vertica</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MicroStrategy</a:t>
            </a:r>
            <a:r>
              <a:rPr lang="en-US" sz="1200" kern="1200" dirty="0" smtClean="0">
                <a:solidFill>
                  <a:schemeClr val="tx1"/>
                </a:solidFill>
                <a:latin typeface="+mn-lt"/>
                <a:ea typeface="+mn-ea"/>
                <a:cs typeface="+mn-cs"/>
              </a:rPr>
              <a:t> for offline business intelligence and analysis.</a:t>
            </a:r>
            <a:endParaRPr lang="en-US" sz="1800" kern="120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smtClean="0">
              <a:solidFill>
                <a:schemeClr val="tx1"/>
              </a:solidFill>
            </a:endParaRPr>
          </a:p>
        </p:txBody>
      </p:sp>
      <p:sp>
        <p:nvSpPr>
          <p:cNvPr id="4" name="Slide Number Placeholder 3"/>
          <p:cNvSpPr>
            <a:spLocks noGrp="1"/>
          </p:cNvSpPr>
          <p:nvPr>
            <p:ph type="sldNum" sz="quarter" idx="10"/>
          </p:nvPr>
        </p:nvSpPr>
        <p:spPr/>
        <p:txBody>
          <a:bodyPr/>
          <a:lstStyle/>
          <a:p>
            <a:fld id="{62083972-4235-A041-8018-094DB81FB198}" type="slidenum">
              <a:rPr lang="en-US" smtClean="0"/>
              <a:t>17</a:t>
            </a:fld>
            <a:endParaRPr lang="en-US"/>
          </a:p>
        </p:txBody>
      </p:sp>
    </p:spTree>
    <p:extLst>
      <p:ext uri="{BB962C8B-B14F-4D97-AF65-F5344CB8AC3E}">
        <p14:creationId xmlns:p14="http://schemas.microsoft.com/office/powerpoint/2010/main" val="2689477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 throughput distributed messaging system</a:t>
            </a:r>
          </a:p>
          <a:p>
            <a:r>
              <a:rPr lang="en-US" dirty="0" smtClean="0"/>
              <a:t>Massively</a:t>
            </a:r>
            <a:r>
              <a:rPr lang="en-US" baseline="0" dirty="0" smtClean="0"/>
              <a:t> scalable</a:t>
            </a:r>
          </a:p>
          <a:p>
            <a:r>
              <a:rPr lang="en-US" baseline="0" dirty="0" smtClean="0"/>
              <a:t>Simple, elegant – basically a giant distributed ordered commit log</a:t>
            </a:r>
          </a:p>
          <a:p>
            <a:endParaRPr lang="en-US" dirty="0" smtClean="0"/>
          </a:p>
          <a:p>
            <a:r>
              <a:rPr lang="en-US" dirty="0" smtClean="0"/>
              <a:t>Like a manifold for your data processing – decouples</a:t>
            </a:r>
            <a:r>
              <a:rPr lang="en-US" baseline="0" dirty="0" smtClean="0"/>
              <a:t> the data producers from the data consumers, allows for </a:t>
            </a:r>
            <a:r>
              <a:rPr lang="en-US" baseline="0" dirty="0" err="1" smtClean="0"/>
              <a:t>asynchronicity</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Automatic recovery from failures</a:t>
            </a:r>
          </a:p>
          <a:p>
            <a:endParaRPr lang="en-US" baseline="0" dirty="0" smtClean="0"/>
          </a:p>
          <a:p>
            <a:r>
              <a:rPr lang="en-US" baseline="0" dirty="0" smtClean="0"/>
              <a:t>Use cases: Offline &amp; online processing of activities, events, monitoring, and sensor data</a:t>
            </a:r>
          </a:p>
          <a:p>
            <a:endParaRPr lang="en-US" baseline="0" dirty="0" smtClean="0"/>
          </a:p>
          <a:p>
            <a:r>
              <a:rPr lang="en-US" baseline="0" dirty="0" err="1" smtClean="0"/>
              <a:t>Couchbase</a:t>
            </a:r>
            <a:r>
              <a:rPr lang="en-US" baseline="0" dirty="0" smtClean="0"/>
              <a:t> can be either a producer or a consumer in Kafka terms.</a:t>
            </a:r>
          </a:p>
          <a:p>
            <a:endParaRPr lang="en-US" dirty="0" smtClean="0"/>
          </a:p>
          <a:p>
            <a:r>
              <a:rPr lang="en-US" dirty="0" err="1" smtClean="0"/>
              <a:t>Couchbase</a:t>
            </a:r>
            <a:r>
              <a:rPr lang="en-US" baseline="0" dirty="0" smtClean="0"/>
              <a:t> </a:t>
            </a:r>
            <a:r>
              <a:rPr lang="en-US" dirty="0" smtClean="0"/>
              <a:t>as the Master Database</a:t>
            </a:r>
          </a:p>
          <a:p>
            <a:pPr lvl="1"/>
            <a:r>
              <a:rPr lang="en-US" sz="1200" dirty="0" smtClean="0"/>
              <a:t>React</a:t>
            </a:r>
            <a:r>
              <a:rPr lang="en-US" sz="1200" baseline="0" dirty="0" smtClean="0"/>
              <a:t> to</a:t>
            </a:r>
            <a:r>
              <a:rPr lang="en-US" sz="1200" dirty="0" smtClean="0"/>
              <a:t> changes happening in the bucket by updating data somewhere else</a:t>
            </a:r>
          </a:p>
          <a:p>
            <a:r>
              <a:rPr lang="en-US" dirty="0" smtClean="0"/>
              <a:t>Triggers/Event Handling</a:t>
            </a:r>
          </a:p>
          <a:p>
            <a:pPr lvl="1"/>
            <a:r>
              <a:rPr lang="en-US" sz="1200" dirty="0" smtClean="0"/>
              <a:t>Handle events like Deletions/Expirations externally (E.G. Expiration &amp; replicated session tokens)</a:t>
            </a:r>
          </a:p>
          <a:p>
            <a:r>
              <a:rPr lang="en-US" dirty="0" smtClean="0"/>
              <a:t>Real-time Data Integration</a:t>
            </a:r>
          </a:p>
          <a:p>
            <a:pPr lvl="1"/>
            <a:r>
              <a:rPr lang="en-US" sz="1200" dirty="0" smtClean="0"/>
              <a:t>Extract from </a:t>
            </a:r>
            <a:r>
              <a:rPr lang="en-US" sz="1200" dirty="0" err="1" smtClean="0"/>
              <a:t>Couchbase</a:t>
            </a:r>
            <a:r>
              <a:rPr lang="en-US" sz="1200" dirty="0" smtClean="0"/>
              <a:t> , transform and load data in real time</a:t>
            </a:r>
          </a:p>
          <a:p>
            <a:r>
              <a:rPr lang="en-US" dirty="0" smtClean="0"/>
              <a:t>Real-time Data Processing</a:t>
            </a:r>
          </a:p>
          <a:p>
            <a:pPr lvl="1"/>
            <a:r>
              <a:rPr lang="en-US" sz="1200" dirty="0" smtClean="0"/>
              <a:t>Extract from a Bucket, process in real-time and load to another Bucket</a:t>
            </a:r>
          </a:p>
          <a:p>
            <a:endParaRPr lang="en-US" baseline="0"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22</a:t>
            </a:fld>
            <a:endParaRPr lang="en-US"/>
          </a:p>
        </p:txBody>
      </p:sp>
    </p:spTree>
    <p:extLst>
      <p:ext uri="{BB962C8B-B14F-4D97-AF65-F5344CB8AC3E}">
        <p14:creationId xmlns:p14="http://schemas.microsoft.com/office/powerpoint/2010/main" val="191956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Fully transparent cluster and bucket management, including direct access if needed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24</a:t>
            </a:fld>
            <a:endParaRPr lang="en-US"/>
          </a:p>
        </p:txBody>
      </p:sp>
    </p:spTree>
    <p:extLst>
      <p:ext uri="{BB962C8B-B14F-4D97-AF65-F5344CB8AC3E}">
        <p14:creationId xmlns:p14="http://schemas.microsoft.com/office/powerpoint/2010/main" val="780642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Fully transparent cluster and bucket management, including direct access if needed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25</a:t>
            </a:fld>
            <a:endParaRPr lang="en-US"/>
          </a:p>
        </p:txBody>
      </p:sp>
    </p:spTree>
    <p:extLst>
      <p:ext uri="{BB962C8B-B14F-4D97-AF65-F5344CB8AC3E}">
        <p14:creationId xmlns:p14="http://schemas.microsoft.com/office/powerpoint/2010/main" val="2905903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27</a:t>
            </a:fld>
            <a:endParaRPr lang="en-US"/>
          </a:p>
        </p:txBody>
      </p:sp>
    </p:spTree>
    <p:extLst>
      <p:ext uri="{BB962C8B-B14F-4D97-AF65-F5344CB8AC3E}">
        <p14:creationId xmlns:p14="http://schemas.microsoft.com/office/powerpoint/2010/main" val="1156714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smtClean="0"/>
              <a:t>Spark Core</a:t>
            </a:r>
          </a:p>
          <a:p>
            <a:pPr lvl="1"/>
            <a:r>
              <a:rPr lang="en-US" dirty="0" smtClean="0"/>
              <a:t>Automatic Cluster and Resource Management</a:t>
            </a:r>
          </a:p>
          <a:p>
            <a:pPr lvl="1"/>
            <a:r>
              <a:rPr lang="en-US" dirty="0" smtClean="0"/>
              <a:t>Creating and Persisting RDDs</a:t>
            </a:r>
          </a:p>
          <a:p>
            <a:pPr lvl="1"/>
            <a:r>
              <a:rPr lang="en-US" i="0" dirty="0" smtClean="0"/>
              <a:t>Java, </a:t>
            </a:r>
            <a:r>
              <a:rPr lang="en-US" i="0" dirty="0" err="1" smtClean="0"/>
              <a:t>Scala</a:t>
            </a:r>
            <a:r>
              <a:rPr lang="en-US" i="0" dirty="0" smtClean="0"/>
              <a:t> APIs</a:t>
            </a:r>
            <a:endParaRPr lang="en-US" sz="2800" i="0" dirty="0" smtClean="0"/>
          </a:p>
          <a:p>
            <a:r>
              <a:rPr lang="en-US" b="1" dirty="0" smtClean="0"/>
              <a:t>Spark SQL</a:t>
            </a:r>
          </a:p>
          <a:p>
            <a:pPr lvl="1"/>
            <a:r>
              <a:rPr lang="en-US" i="0" dirty="0" smtClean="0"/>
              <a:t>Easy JSON handling and querying</a:t>
            </a:r>
          </a:p>
          <a:p>
            <a:pPr lvl="1"/>
            <a:r>
              <a:rPr lang="en-US" i="0" dirty="0" smtClean="0"/>
              <a:t>Tight N1QL Integration</a:t>
            </a:r>
            <a:endParaRPr lang="en-US" sz="2800" i="0" dirty="0" smtClean="0"/>
          </a:p>
          <a:p>
            <a:r>
              <a:rPr lang="en-US" b="1" dirty="0" smtClean="0"/>
              <a:t>Spark Streaming</a:t>
            </a:r>
          </a:p>
          <a:p>
            <a:pPr lvl="1"/>
            <a:r>
              <a:rPr lang="en-US" dirty="0" smtClean="0"/>
              <a:t>Persisting </a:t>
            </a:r>
            <a:r>
              <a:rPr lang="en-US" dirty="0" err="1" smtClean="0"/>
              <a:t>DStreams</a:t>
            </a:r>
            <a:endParaRPr lang="en-US" dirty="0" smtClean="0"/>
          </a:p>
          <a:p>
            <a:pPr lvl="1"/>
            <a:r>
              <a:rPr lang="en-US" i="1" dirty="0" smtClean="0"/>
              <a:t>DCP source (experimental)</a:t>
            </a:r>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28</a:t>
            </a:fld>
            <a:endParaRPr lang="en-US"/>
          </a:p>
        </p:txBody>
      </p:sp>
    </p:spTree>
    <p:extLst>
      <p:ext uri="{BB962C8B-B14F-4D97-AF65-F5344CB8AC3E}">
        <p14:creationId xmlns:p14="http://schemas.microsoft.com/office/powerpoint/2010/main" val="251842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29</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a:cs typeface="ＭＳ Ｐゴシック"/>
              </a:rPr>
              <a:t>(1) </a:t>
            </a:r>
            <a:r>
              <a:rPr lang="en-US" i="1" dirty="0" smtClean="0">
                <a:latin typeface="Times New Roman" pitchFamily="18" charset="0"/>
                <a:ea typeface="ＭＳ Ｐゴシック"/>
                <a:cs typeface="ＭＳ Ｐゴシック"/>
              </a:rPr>
              <a:t>The </a:t>
            </a:r>
            <a:r>
              <a:rPr lang="en-US" i="1" dirty="0">
                <a:latin typeface="Times New Roman" pitchFamily="18" charset="0"/>
                <a:ea typeface="ＭＳ Ｐゴシック"/>
                <a:cs typeface="ＭＳ Ｐゴシック"/>
              </a:rPr>
              <a:t>main challenge in designing RDDs is defining a programming interface that can provide fault tolerance efficiently. Existing abstractions for in-memory storage on clusters, such as distributed shared memory, </a:t>
            </a:r>
            <a:r>
              <a:rPr lang="en-US" i="1" dirty="0" err="1">
                <a:latin typeface="Times New Roman" pitchFamily="18" charset="0"/>
                <a:ea typeface="ＭＳ Ｐゴシック"/>
                <a:cs typeface="ＭＳ Ｐゴシック"/>
              </a:rPr>
              <a:t>keyvalue</a:t>
            </a:r>
            <a:r>
              <a:rPr lang="en-US" i="1" dirty="0">
                <a:latin typeface="Times New Roman" pitchFamily="18" charset="0"/>
                <a:ea typeface="ＭＳ Ｐゴシック"/>
                <a:cs typeface="ＭＳ Ｐゴシック"/>
              </a:rPr>
              <a:t> stores, </a:t>
            </a:r>
            <a:r>
              <a:rPr lang="en-US" i="1" dirty="0" smtClean="0">
                <a:latin typeface="Times New Roman" pitchFamily="18" charset="0"/>
                <a:ea typeface="ＭＳ Ｐゴシック"/>
                <a:cs typeface="ＭＳ Ｐゴシック"/>
              </a:rPr>
              <a:t>databases</a:t>
            </a:r>
            <a:r>
              <a:rPr lang="en-US" i="1" baseline="0" dirty="0" smtClean="0">
                <a:latin typeface="Times New Roman" pitchFamily="18" charset="0"/>
                <a:ea typeface="ＭＳ Ｐゴシック"/>
                <a:cs typeface="ＭＳ Ｐゴシック"/>
              </a:rPr>
              <a:t> </a:t>
            </a:r>
            <a:r>
              <a:rPr lang="en-US" i="1" dirty="0" smtClean="0">
                <a:latin typeface="Times New Roman" pitchFamily="18" charset="0"/>
                <a:ea typeface="ＭＳ Ｐゴシック"/>
                <a:cs typeface="ＭＳ Ｐゴシック"/>
              </a:rPr>
              <a:t>offer </a:t>
            </a:r>
            <a:r>
              <a:rPr lang="en-US" i="1" dirty="0">
                <a:latin typeface="Times New Roman" pitchFamily="18" charset="0"/>
                <a:ea typeface="ＭＳ Ｐゴシック"/>
                <a:cs typeface="ＭＳ Ｐゴシック"/>
              </a:rPr>
              <a:t>an interface based on fine-grained updates to mutable state (e.g., cells in a table). With this interface, the only ways to provide fault tolerance are to replicate the data across machines or to log updates across machines. Both approaches are expensive for data-intensive workloads, as they require copying large amounts of data over the cluster network, whose bandwidth is far lower than that of RAM, and they incur substantial storage overhead.  </a:t>
            </a:r>
          </a:p>
          <a:p>
            <a:pPr eaLnBrk="1" hangingPunct="1"/>
            <a:r>
              <a:rPr lang="en-US" i="1" dirty="0" smtClean="0">
                <a:latin typeface="Times New Roman" pitchFamily="18" charset="0"/>
                <a:ea typeface="ＭＳ Ｐゴシック"/>
                <a:cs typeface="ＭＳ Ｐゴシック"/>
              </a:rPr>
              <a:t>In </a:t>
            </a:r>
            <a:r>
              <a:rPr lang="en-US" i="1" dirty="0">
                <a:latin typeface="Times New Roman" pitchFamily="18" charset="0"/>
                <a:ea typeface="ＭＳ Ｐゴシック"/>
                <a:cs typeface="ＭＳ Ｐゴシック"/>
              </a:rPr>
              <a:t>contrast to these systems, RDDs provide an interface based on coarse-grained transformations (e.g., map, filter and join) that apply the same operation to many data items. This allows them to efficiently provide fault tolerance by logging the transformations used to build a dataset (its lineage) rather than the actual data.1 If a partition of an RDD is lost, the RDD has enough information about how it was derived from other RDDs to </a:t>
            </a:r>
            <a:r>
              <a:rPr lang="en-US" i="1" dirty="0" err="1">
                <a:latin typeface="Times New Roman" pitchFamily="18" charset="0"/>
                <a:ea typeface="ＭＳ Ｐゴシック"/>
                <a:cs typeface="ＭＳ Ｐゴシック"/>
              </a:rPr>
              <a:t>recompute</a:t>
            </a:r>
            <a:r>
              <a:rPr lang="en-US" i="1" dirty="0">
                <a:latin typeface="Times New Roman" pitchFamily="18" charset="0"/>
                <a:ea typeface="ＭＳ Ｐゴシック"/>
                <a:cs typeface="ＭＳ Ｐゴシック"/>
              </a:rPr>
              <a:t> just that partition. Thus, lost data can be recovered, often quite quickly, without requiring costly replication</a:t>
            </a:r>
            <a:r>
              <a:rPr lang="en-US" i="1" dirty="0" smtClean="0">
                <a:latin typeface="Times New Roman" pitchFamily="18" charset="0"/>
                <a:ea typeface="ＭＳ Ｐゴシック"/>
                <a:cs typeface="ＭＳ Ｐゴシック"/>
              </a:rPr>
              <a:t>.</a:t>
            </a:r>
          </a:p>
          <a:p>
            <a:pPr marL="267288" lvl="1"/>
            <a:r>
              <a:rPr lang="en-US" dirty="0" smtClean="0">
                <a:latin typeface="Times New Roman" pitchFamily="18" charset="0"/>
                <a:ea typeface="ＭＳ Ｐゴシック"/>
              </a:rPr>
              <a:t>[</a:t>
            </a:r>
            <a:r>
              <a:rPr lang="en-US" dirty="0" err="1" smtClean="0">
                <a:latin typeface="Times New Roman" pitchFamily="18" charset="0"/>
                <a:ea typeface="ＭＳ Ｐゴシック"/>
              </a:rPr>
              <a:t>Matei</a:t>
            </a:r>
            <a:r>
              <a:rPr lang="en-US" dirty="0" smtClean="0">
                <a:latin typeface="Times New Roman" pitchFamily="18" charset="0"/>
                <a:ea typeface="ＭＳ Ｐゴシック"/>
              </a:rPr>
              <a:t> </a:t>
            </a:r>
            <a:r>
              <a:rPr lang="en-US" dirty="0" err="1" smtClean="0">
                <a:latin typeface="Times New Roman" pitchFamily="18" charset="0"/>
                <a:ea typeface="ＭＳ Ｐゴシック"/>
              </a:rPr>
              <a:t>Zaharia</a:t>
            </a:r>
            <a:r>
              <a:rPr lang="en-US" dirty="0" smtClean="0">
                <a:latin typeface="Times New Roman" pitchFamily="18" charset="0"/>
                <a:ea typeface="ＭＳ Ｐゴシック"/>
              </a:rPr>
              <a:t>, et. al, </a:t>
            </a:r>
            <a:r>
              <a:rPr lang="en-US" i="1" dirty="0" smtClean="0">
                <a:latin typeface="Times New Roman" pitchFamily="18" charset="0"/>
                <a:ea typeface="ＭＳ Ｐゴシック"/>
              </a:rPr>
              <a:t>Resilient </a:t>
            </a:r>
            <a:r>
              <a:rPr lang="en-US" i="1" dirty="0">
                <a:latin typeface="Times New Roman" pitchFamily="18" charset="0"/>
                <a:ea typeface="ＭＳ Ｐゴシック"/>
              </a:rPr>
              <a:t>Distributed Datasets: A Fault-Tolerant Abstraction for In-Memory Cluster </a:t>
            </a:r>
            <a:r>
              <a:rPr lang="en-US" i="1" dirty="0" smtClean="0">
                <a:latin typeface="Times New Roman" pitchFamily="18" charset="0"/>
                <a:ea typeface="ＭＳ Ｐゴシック"/>
              </a:rPr>
              <a:t>Computing</a:t>
            </a:r>
            <a:r>
              <a:rPr lang="en-US" dirty="0">
                <a:latin typeface="Times New Roman" pitchFamily="18" charset="0"/>
                <a:ea typeface="ＭＳ Ｐゴシック"/>
              </a:rPr>
              <a:t>, at: https://</a:t>
            </a:r>
            <a:r>
              <a:rPr lang="en-US" dirty="0" err="1">
                <a:latin typeface="Times New Roman" pitchFamily="18" charset="0"/>
                <a:ea typeface="ＭＳ Ｐゴシック"/>
              </a:rPr>
              <a:t>www.cs.berkeley.edu</a:t>
            </a:r>
            <a:r>
              <a:rPr lang="en-US" dirty="0">
                <a:latin typeface="Times New Roman" pitchFamily="18" charset="0"/>
                <a:ea typeface="ＭＳ Ｐゴシック"/>
              </a:rPr>
              <a:t>/~</a:t>
            </a:r>
            <a:r>
              <a:rPr lang="en-US" dirty="0" err="1">
                <a:latin typeface="Times New Roman" pitchFamily="18" charset="0"/>
                <a:ea typeface="ＭＳ Ｐゴシック"/>
              </a:rPr>
              <a:t>matei</a:t>
            </a:r>
            <a:r>
              <a:rPr lang="en-US" dirty="0">
                <a:latin typeface="Times New Roman" pitchFamily="18" charset="0"/>
                <a:ea typeface="ＭＳ Ｐゴシック"/>
              </a:rPr>
              <a:t>/papers/2012/</a:t>
            </a:r>
            <a:r>
              <a:rPr lang="en-US" dirty="0" err="1" smtClean="0">
                <a:latin typeface="Times New Roman" pitchFamily="18" charset="0"/>
                <a:ea typeface="ＭＳ Ｐゴシック"/>
              </a:rPr>
              <a:t>nsdi_spark.pdf</a:t>
            </a:r>
            <a:r>
              <a:rPr lang="en-US" dirty="0" smtClean="0">
                <a:latin typeface="Times New Roman" pitchFamily="18" charset="0"/>
                <a:ea typeface="ＭＳ Ｐゴシック"/>
              </a:rPr>
              <a:t>]</a:t>
            </a:r>
            <a:endParaRPr lang="en-US" i="1" dirty="0" smtClean="0">
              <a:latin typeface="Times New Roman" pitchFamily="18" charset="0"/>
              <a:ea typeface="ＭＳ Ｐゴシック"/>
            </a:endParaRP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3: RDDs and Spark Architecture</a:t>
            </a:r>
          </a:p>
        </p:txBody>
      </p:sp>
    </p:spTree>
    <p:extLst>
      <p:ext uri="{BB962C8B-B14F-4D97-AF65-F5344CB8AC3E}">
        <p14:creationId xmlns:p14="http://schemas.microsoft.com/office/powerpoint/2010/main" val="833883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p:cNvSpPr>
            <a:spLocks noGrp="1" noChangeArrowheads="1"/>
          </p:cNvSpPr>
          <p:nvPr>
            <p:ph type="ftr" sz="quarter" idx="4"/>
          </p:nvPr>
        </p:nvSpPr>
        <p:spPr>
          <a:noFill/>
        </p:spPr>
        <p:txBody>
          <a:bodyPr/>
          <a:lstStyle/>
          <a:p>
            <a:r>
              <a:rPr lang="en-US" smtClean="0">
                <a:solidFill>
                  <a:srgbClr val="000000"/>
                </a:solidFill>
              </a:rPr>
              <a:t>Copyright © 2016 Elephant Scale.  All rights reserved.</a:t>
            </a:r>
          </a:p>
        </p:txBody>
      </p:sp>
      <p:sp>
        <p:nvSpPr>
          <p:cNvPr id="37890" name="Rectangle 9"/>
          <p:cNvSpPr>
            <a:spLocks noGrp="1" noChangeArrowheads="1"/>
          </p:cNvSpPr>
          <p:nvPr>
            <p:ph type="sldNum" sz="quarter" idx="5"/>
          </p:nvPr>
        </p:nvSpPr>
        <p:spPr>
          <a:noFill/>
        </p:spPr>
        <p:txBody>
          <a:bodyPr/>
          <a:lstStyle/>
          <a:p>
            <a:fld id="{1DAC3DB5-19C0-4030-81E6-F5C5B46C3632}" type="slidenum">
              <a:rPr lang="en-US" smtClean="0">
                <a:solidFill>
                  <a:srgbClr val="000000"/>
                </a:solidFill>
              </a:rPr>
              <a:pPr/>
              <a:t>30</a:t>
            </a:fld>
            <a:endParaRPr lang="en-US" smtClean="0">
              <a:solidFill>
                <a:srgbClr val="000000"/>
              </a:solidFill>
            </a:endParaRPr>
          </a:p>
        </p:txBody>
      </p:sp>
      <p:sp>
        <p:nvSpPr>
          <p:cNvPr id="37892"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37893" name="Rectangle 2"/>
          <p:cNvSpPr>
            <a:spLocks noGrp="1" noRot="1" noChangeAspect="1" noChangeArrowheads="1" noTextEdit="1"/>
          </p:cNvSpPr>
          <p:nvPr>
            <p:ph type="sldImg"/>
          </p:nvPr>
        </p:nvSpPr>
        <p:spPr>
          <a:xfrm>
            <a:off x="-598488" y="450850"/>
            <a:ext cx="8042276" cy="4524375"/>
          </a:xfrm>
          <a:ln/>
        </p:spPr>
      </p:sp>
      <p:sp>
        <p:nvSpPr>
          <p:cNvPr id="37894" name="Rectangle 3"/>
          <p:cNvSpPr>
            <a:spLocks noGrp="1" noChangeArrowheads="1"/>
          </p:cNvSpPr>
          <p:nvPr>
            <p:ph type="body" idx="1"/>
          </p:nvPr>
        </p:nvSpPr>
        <p:spPr>
          <a:xfrm>
            <a:off x="302122" y="5202465"/>
            <a:ext cx="6128742" cy="3497035"/>
          </a:xfrm>
          <a:noFill/>
          <a:ln/>
        </p:spPr>
        <p:txBody>
          <a:bodyPr/>
          <a:lstStyle/>
          <a:p>
            <a:pPr eaLnBrk="1" hangingPunct="1"/>
            <a:endParaRPr lang="en-US" dirty="0" smtClean="0">
              <a:latin typeface="Times New Roman" pitchFamily="18" charset="0"/>
              <a:ea typeface="ＭＳ Ｐゴシック"/>
              <a:cs typeface="ＭＳ Ｐゴシック"/>
            </a:endParaRPr>
          </a:p>
        </p:txBody>
      </p:sp>
      <p:sp>
        <p:nvSpPr>
          <p:cNvPr id="37895" name="Text Box 4"/>
          <p:cNvSpPr txBox="1">
            <a:spLocks noChangeArrowheads="1"/>
          </p:cNvSpPr>
          <p:nvPr/>
        </p:nvSpPr>
        <p:spPr bwMode="auto">
          <a:xfrm>
            <a:off x="3707309" y="49894"/>
            <a:ext cx="2778621"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2: Introduction to Spark</a:t>
            </a:r>
          </a:p>
        </p:txBody>
      </p:sp>
    </p:spTree>
    <p:extLst>
      <p:ext uri="{BB962C8B-B14F-4D97-AF65-F5344CB8AC3E}">
        <p14:creationId xmlns:p14="http://schemas.microsoft.com/office/powerpoint/2010/main" val="362858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20B00A-819E-C242-B8E0-9EB52C77990E}" type="slidenum">
              <a:rPr lang="en-US" smtClean="0"/>
              <a:pPr>
                <a:defRPr/>
              </a:pPr>
              <a:t>2</a:t>
            </a:fld>
            <a:endParaRPr lang="en-US"/>
          </a:p>
        </p:txBody>
      </p:sp>
    </p:spTree>
    <p:extLst>
      <p:ext uri="{BB962C8B-B14F-4D97-AF65-F5344CB8AC3E}">
        <p14:creationId xmlns:p14="http://schemas.microsoft.com/office/powerpoint/2010/main" val="4191497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8"/>
          <p:cNvSpPr>
            <a:spLocks noGrp="1" noChangeArrowheads="1"/>
          </p:cNvSpPr>
          <p:nvPr>
            <p:ph type="ftr" sz="quarter" idx="4"/>
          </p:nvPr>
        </p:nvSpPr>
        <p:spPr>
          <a:noFill/>
        </p:spPr>
        <p:txBody>
          <a:bodyPr/>
          <a:lstStyle/>
          <a:p>
            <a:r>
              <a:rPr lang="en-US" smtClean="0">
                <a:solidFill>
                  <a:srgbClr val="000000"/>
                </a:solidFill>
              </a:rPr>
              <a:t>Copyright © LearningPatterns Inc.  All rights reserved.</a:t>
            </a:r>
          </a:p>
        </p:txBody>
      </p:sp>
      <p:sp>
        <p:nvSpPr>
          <p:cNvPr id="128002" name="Rectangle 9"/>
          <p:cNvSpPr>
            <a:spLocks noGrp="1" noChangeArrowheads="1"/>
          </p:cNvSpPr>
          <p:nvPr>
            <p:ph type="sldNum" sz="quarter" idx="5"/>
          </p:nvPr>
        </p:nvSpPr>
        <p:spPr>
          <a:noFill/>
        </p:spPr>
        <p:txBody>
          <a:bodyPr/>
          <a:lstStyle/>
          <a:p>
            <a:fld id="{E38A7EA8-E0A1-4D7A-A141-982686C6DC26}" type="slidenum">
              <a:rPr lang="en-US" smtClean="0">
                <a:solidFill>
                  <a:srgbClr val="000000"/>
                </a:solidFill>
              </a:rPr>
              <a:pPr/>
              <a:t>33</a:t>
            </a:fld>
            <a:endParaRPr lang="en-US" smtClean="0">
              <a:solidFill>
                <a:srgbClr val="000000"/>
              </a:solidFill>
            </a:endParaRPr>
          </a:p>
        </p:txBody>
      </p:sp>
      <p:sp>
        <p:nvSpPr>
          <p:cNvPr id="128004" name="Rectangle 42"/>
          <p:cNvSpPr>
            <a:spLocks noGrp="1" noChangeArrowheads="1"/>
          </p:cNvSpPr>
          <p:nvPr>
            <p:ph type="hdr" sz="quarter"/>
          </p:nvPr>
        </p:nvSpPr>
        <p:spPr>
          <a:noFill/>
          <a:ln w="9525"/>
        </p:spPr>
        <p:txBody>
          <a:bodyPr/>
          <a:lstStyle/>
          <a:p>
            <a:r>
              <a:rPr lang="en-US" smtClean="0">
                <a:solidFill>
                  <a:srgbClr val="000000"/>
                </a:solidFill>
              </a:rPr>
              <a:t>Spark for Developers</a:t>
            </a:r>
          </a:p>
        </p:txBody>
      </p:sp>
      <p:sp>
        <p:nvSpPr>
          <p:cNvPr id="128005" name="Rectangle 2"/>
          <p:cNvSpPr>
            <a:spLocks noGrp="1" noRot="1" noChangeAspect="1" noChangeArrowheads="1" noTextEdit="1"/>
          </p:cNvSpPr>
          <p:nvPr>
            <p:ph type="sldImg"/>
          </p:nvPr>
        </p:nvSpPr>
        <p:spPr>
          <a:xfrm>
            <a:off x="-598488" y="450850"/>
            <a:ext cx="8042276" cy="4524375"/>
          </a:xfrm>
          <a:ln/>
        </p:spPr>
      </p:sp>
      <p:sp>
        <p:nvSpPr>
          <p:cNvPr id="12800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a:cs typeface="ＭＳ Ｐゴシック"/>
              </a:rPr>
              <a:t>Image from "Spark SQL: Relational Data Processing in Spark" by Michael </a:t>
            </a:r>
            <a:r>
              <a:rPr lang="en-US" dirty="0" err="1" smtClean="0">
                <a:latin typeface="Times New Roman" pitchFamily="18" charset="0"/>
                <a:ea typeface="ＭＳ Ｐゴシック"/>
                <a:cs typeface="ＭＳ Ｐゴシック"/>
              </a:rPr>
              <a:t>Armbrust</a:t>
            </a:r>
            <a:r>
              <a:rPr lang="en-US" dirty="0" smtClean="0">
                <a:latin typeface="Times New Roman" pitchFamily="18" charset="0"/>
                <a:ea typeface="ＭＳ Ｐゴシック"/>
                <a:cs typeface="ＭＳ Ｐゴシック"/>
              </a:rPr>
              <a:t>, et. al</a:t>
            </a:r>
          </a:p>
          <a:p>
            <a:pPr eaLnBrk="1" hangingPunct="1"/>
            <a:endParaRPr lang="en-US" dirty="0" smtClean="0">
              <a:latin typeface="Times New Roman" pitchFamily="18" charset="0"/>
              <a:ea typeface="ＭＳ Ｐゴシック"/>
              <a:cs typeface="ＭＳ Ｐゴシック"/>
            </a:endParaRPr>
          </a:p>
        </p:txBody>
      </p:sp>
      <p:sp>
        <p:nvSpPr>
          <p:cNvPr id="8" name="Text Box 4"/>
          <p:cNvSpPr txBox="1">
            <a:spLocks noChangeArrowheads="1"/>
          </p:cNvSpPr>
          <p:nvPr/>
        </p:nvSpPr>
        <p:spPr bwMode="auto">
          <a:xfrm>
            <a:off x="3622477" y="49894"/>
            <a:ext cx="2777133" cy="169333"/>
          </a:xfrm>
          <a:prstGeom prst="rect">
            <a:avLst/>
          </a:prstGeom>
          <a:noFill/>
          <a:ln w="9525">
            <a:noFill/>
            <a:miter lim="800000"/>
            <a:headEnd/>
            <a:tailEnd/>
          </a:ln>
        </p:spPr>
        <p:txBody>
          <a:bodyPr lIns="0" tIns="0" rIns="0" bIns="0"/>
          <a:lstStyle/>
          <a:p>
            <a:pPr algn="r" defTabSz="944517" fontAlgn="base">
              <a:spcBef>
                <a:spcPct val="50000"/>
              </a:spcBef>
              <a:spcAft>
                <a:spcPct val="0"/>
              </a:spcAft>
            </a:pPr>
            <a:r>
              <a:rPr lang="en-US" sz="900" i="1" dirty="0">
                <a:solidFill>
                  <a:srgbClr val="000000"/>
                </a:solidFill>
                <a:latin typeface="Arial" charset="0"/>
                <a:ea typeface="ＭＳ Ｐゴシック"/>
                <a:cs typeface="ＭＳ Ｐゴシック"/>
              </a:rPr>
              <a:t>Session 6: Spark SQL</a:t>
            </a:r>
          </a:p>
        </p:txBody>
      </p:sp>
    </p:spTree>
    <p:extLst>
      <p:ext uri="{BB962C8B-B14F-4D97-AF65-F5344CB8AC3E}">
        <p14:creationId xmlns:p14="http://schemas.microsoft.com/office/powerpoint/2010/main" val="863910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Analyze other </a:t>
            </a:r>
          </a:p>
        </p:txBody>
      </p:sp>
      <p:sp>
        <p:nvSpPr>
          <p:cNvPr id="4" name="Slide Number Placeholder 3"/>
          <p:cNvSpPr>
            <a:spLocks noGrp="1"/>
          </p:cNvSpPr>
          <p:nvPr>
            <p:ph type="sldNum" sz="quarter" idx="10"/>
          </p:nvPr>
        </p:nvSpPr>
        <p:spPr/>
        <p:txBody>
          <a:bodyPr/>
          <a:lstStyle/>
          <a:p>
            <a:fld id="{F39351FC-18D6-4741-8EEB-9FDB1F020AAC}" type="slidenum">
              <a:rPr lang="en-US" smtClean="0"/>
              <a:t>34</a:t>
            </a:fld>
            <a:endParaRPr lang="en-US"/>
          </a:p>
        </p:txBody>
      </p:sp>
    </p:spTree>
    <p:extLst>
      <p:ext uri="{BB962C8B-B14F-4D97-AF65-F5344CB8AC3E}">
        <p14:creationId xmlns:p14="http://schemas.microsoft.com/office/powerpoint/2010/main" val="1848409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35</a:t>
            </a:fld>
            <a:endParaRPr lang="en-US"/>
          </a:p>
        </p:txBody>
      </p:sp>
    </p:spTree>
    <p:extLst>
      <p:ext uri="{BB962C8B-B14F-4D97-AF65-F5344CB8AC3E}">
        <p14:creationId xmlns:p14="http://schemas.microsoft.com/office/powerpoint/2010/main" val="2695567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Analyze other </a:t>
            </a:r>
          </a:p>
        </p:txBody>
      </p:sp>
      <p:sp>
        <p:nvSpPr>
          <p:cNvPr id="4" name="Slide Number Placeholder 3"/>
          <p:cNvSpPr>
            <a:spLocks noGrp="1"/>
          </p:cNvSpPr>
          <p:nvPr>
            <p:ph type="sldNum" sz="quarter" idx="10"/>
          </p:nvPr>
        </p:nvSpPr>
        <p:spPr/>
        <p:txBody>
          <a:bodyPr/>
          <a:lstStyle/>
          <a:p>
            <a:fld id="{F39351FC-18D6-4741-8EEB-9FDB1F020AAC}" type="slidenum">
              <a:rPr lang="en-US" smtClean="0"/>
              <a:t>36</a:t>
            </a:fld>
            <a:endParaRPr lang="en-US"/>
          </a:p>
        </p:txBody>
      </p:sp>
    </p:spTree>
    <p:extLst>
      <p:ext uri="{BB962C8B-B14F-4D97-AF65-F5344CB8AC3E}">
        <p14:creationId xmlns:p14="http://schemas.microsoft.com/office/powerpoint/2010/main" val="1856827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Fully transparent cluster and bucket management, including direct access if needed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37</a:t>
            </a:fld>
            <a:endParaRPr lang="en-US"/>
          </a:p>
        </p:txBody>
      </p:sp>
    </p:spTree>
    <p:extLst>
      <p:ext uri="{BB962C8B-B14F-4D97-AF65-F5344CB8AC3E}">
        <p14:creationId xmlns:p14="http://schemas.microsoft.com/office/powerpoint/2010/main" val="1209079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Fully transparent cluster and bucket management, including direct access if needed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38</a:t>
            </a:fld>
            <a:endParaRPr lang="en-US"/>
          </a:p>
        </p:txBody>
      </p:sp>
    </p:spTree>
    <p:extLst>
      <p:ext uri="{BB962C8B-B14F-4D97-AF65-F5344CB8AC3E}">
        <p14:creationId xmlns:p14="http://schemas.microsoft.com/office/powerpoint/2010/main" val="70393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Application = a user program</a:t>
            </a:r>
            <a:r>
              <a:rPr lang="en-US" baseline="0" dirty="0" smtClean="0"/>
              <a:t> built on Spark. It includes the driver program and the executors on the cluster. </a:t>
            </a:r>
          </a:p>
          <a:p>
            <a:r>
              <a:rPr lang="en-US" baseline="0" dirty="0" smtClean="0"/>
              <a:t>Application jar – a jar containing the users application along with its dependencies.</a:t>
            </a:r>
          </a:p>
          <a:p>
            <a:endParaRPr lang="en-US" baseline="0" dirty="0" smtClean="0"/>
          </a:p>
          <a:p>
            <a:r>
              <a:rPr lang="en-US" baseline="0" dirty="0" smtClean="0"/>
              <a:t>Driver program – The process running the main() function of the application and creating the </a:t>
            </a:r>
            <a:r>
              <a:rPr lang="en-US" baseline="0" dirty="0" err="1" smtClean="0"/>
              <a:t>SparkContext</a:t>
            </a:r>
            <a:endParaRPr lang="en-US" baseline="0" dirty="0" smtClean="0"/>
          </a:p>
          <a:p>
            <a:endParaRPr lang="en-US" baseline="0" dirty="0" smtClean="0"/>
          </a:p>
          <a:p>
            <a:r>
              <a:rPr lang="en-US" sz="1200" b="0" i="0" kern="1200" dirty="0" smtClean="0">
                <a:solidFill>
                  <a:schemeClr val="tx1"/>
                </a:solidFill>
                <a:effectLst/>
                <a:latin typeface="+mn-lt"/>
                <a:ea typeface="+mn-ea"/>
                <a:cs typeface="+mn-cs"/>
              </a:rPr>
              <a:t>Executor - A process launched for an application on a worker node, that runs tasks and keeps data in memory or disk storage across them. Each application has its own executors.</a:t>
            </a:r>
            <a:endParaRPr lang="en-US" baseline="0"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41</a:t>
            </a:fld>
            <a:endParaRPr lang="en-US"/>
          </a:p>
        </p:txBody>
      </p:sp>
    </p:spTree>
    <p:extLst>
      <p:ext uri="{BB962C8B-B14F-4D97-AF65-F5344CB8AC3E}">
        <p14:creationId xmlns:p14="http://schemas.microsoft.com/office/powerpoint/2010/main" val="981311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KEY POINT:</a:t>
            </a:r>
            <a:r>
              <a:rPr lang="en-US" b="1" u="sng" baseline="0" dirty="0" smtClean="0"/>
              <a:t> COUCHBASE HAS YOU COVERED FOR YOUR GENERAL PURPOSE DB NEEDS. FROM CACHING TO KV STORE, TO JSON DOCUMENT STORE, TO MOBILE APPS. NO OTHER NOSQL DB VENDOR HAS THIS BREADTH AND DEPTH OF TECHNOLOGY </a:t>
            </a:r>
          </a:p>
          <a:p>
            <a:endParaRPr lang="en-US" dirty="0" smtClean="0"/>
          </a:p>
          <a:p>
            <a:r>
              <a:rPr lang="en-US" dirty="0" smtClean="0"/>
              <a:t>The purpose of this slide is to discuss the high</a:t>
            </a:r>
            <a:r>
              <a:rPr lang="en-US" baseline="0" dirty="0" smtClean="0"/>
              <a:t> level concepts of Couchbase, </a:t>
            </a:r>
            <a:r>
              <a:rPr lang="en-US" baseline="0" smtClean="0"/>
              <a:t>and  </a:t>
            </a:r>
            <a:r>
              <a:rPr lang="en-US" baseline="0" dirty="0" smtClean="0"/>
              <a:t>if the SE wants to discuss what parts of Couchbase make up each concept. It is not to go over specific technologies like N1QL, ODBC,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42274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u="sng" dirty="0" smtClean="0"/>
              <a:t>KEY POINT</a:t>
            </a:r>
            <a:r>
              <a:rPr lang="en-US" sz="1200" u="sng" baseline="0" dirty="0" smtClean="0"/>
              <a:t>: </a:t>
            </a:r>
          </a:p>
          <a:p>
            <a:endParaRPr lang="en-US" dirty="0" smtClean="0"/>
          </a:p>
          <a:p>
            <a:endParaRPr lang="en-US" dirty="0" smtClean="0"/>
          </a:p>
          <a:p>
            <a:r>
              <a:rPr lang="en-US" dirty="0" smtClean="0"/>
              <a:t>Frame the conversation</a:t>
            </a: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5</a:t>
            </a:fld>
            <a:endParaRPr lang="en-US" dirty="0"/>
          </a:p>
        </p:txBody>
      </p:sp>
    </p:spTree>
    <p:extLst>
      <p:ext uri="{BB962C8B-B14F-4D97-AF65-F5344CB8AC3E}">
        <p14:creationId xmlns:p14="http://schemas.microsoft.com/office/powerpoint/2010/main" val="3382209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KEY POINT:</a:t>
            </a:r>
            <a:r>
              <a:rPr lang="en-US" b="1" u="sng" baseline="0" dirty="0" smtClean="0"/>
              <a:t> GROUND THE USER IN HOW OBJECTs RELATE TO BUCKETS AND THOSE ARE SPREAD ACROSS THE CLUSTER; AS WELL AS HOW THINGS IN THE CLUSTER ARE STACKED PHYSICALLY.</a:t>
            </a:r>
            <a:endParaRPr lang="en-US" b="1" u="sng" dirty="0" smtClean="0"/>
          </a:p>
          <a:p>
            <a:endParaRPr lang="en-US" dirty="0" smtClean="0"/>
          </a:p>
          <a:p>
            <a:pPr marL="171450" indent="-171450">
              <a:buFontTx/>
              <a:buChar char="-"/>
            </a:pPr>
            <a:r>
              <a:rPr lang="en-US" dirty="0" smtClean="0"/>
              <a:t>Talk</a:t>
            </a:r>
            <a:r>
              <a:rPr lang="en-US" baseline="0" dirty="0" smtClean="0"/>
              <a:t> to the audience about how documents move in the application at a high level and the relation between data buckets and how they are spread evenly across the cluster.</a:t>
            </a:r>
            <a:endParaRPr lang="en-US" dirty="0" smtClean="0"/>
          </a:p>
          <a:p>
            <a:pPr marL="171450" indent="-171450">
              <a:buFontTx/>
              <a:buChar char="-"/>
            </a:pPr>
            <a:r>
              <a:rPr lang="en-US" dirty="0" smtClean="0"/>
              <a:t>Remember that vBuckets are not in</a:t>
            </a:r>
            <a:r>
              <a:rPr lang="en-US" baseline="0" dirty="0" smtClean="0"/>
              <a:t> this diagram, but that is on purpose. That comes later and might confuse people at this point. Going over this slide now sets you up for the </a:t>
            </a:r>
            <a:r>
              <a:rPr lang="en-US" baseline="0" dirty="0" err="1" smtClean="0"/>
              <a:t>vBucket</a:t>
            </a:r>
            <a:r>
              <a:rPr lang="en-US" baseline="0" dirty="0" smtClean="0"/>
              <a:t> discussion later in the presentation.</a:t>
            </a:r>
          </a:p>
          <a:p>
            <a:pPr marL="171450" indent="-171450">
              <a:buFontTx/>
              <a:buChar char="-"/>
            </a:pPr>
            <a:r>
              <a:rPr lang="en-US" baseline="0" dirty="0" smtClean="0"/>
              <a:t>Convey what a bucket is. That it is a logical key space, with its own set of server resources, queues, etc.</a:t>
            </a:r>
          </a:p>
          <a:p>
            <a:pPr marL="171450" indent="-171450">
              <a:buFontTx/>
              <a:buChar char="-"/>
            </a:pPr>
            <a:r>
              <a:rPr lang="en-US" baseline="0" dirty="0" smtClean="0"/>
              <a:t>Make sure to stress that one can have multiple buckets, but to not just create them like you would tables or schemas in a relational database</a:t>
            </a:r>
          </a:p>
          <a:p>
            <a:pPr marL="171450" indent="-171450">
              <a:buFontTx/>
              <a:buChar char="-"/>
            </a:pPr>
            <a:r>
              <a:rPr lang="en-US" baseline="0" dirty="0" smtClean="0"/>
              <a:t>An example of when to split data into different buckets is using Views across different object types. For example, if you have JSON documents and base64 encoded XML documents in the same bucket, a view or index will have to interact with that object even though it will never need it. So it would be better to put the XML into another bucket so the views and indexes are only looking at the JSON data they actually will be indexing.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6</a:t>
            </a:fld>
            <a:endParaRPr lang="en-US"/>
          </a:p>
        </p:txBody>
      </p:sp>
    </p:spTree>
    <p:extLst>
      <p:ext uri="{BB962C8B-B14F-4D97-AF65-F5344CB8AC3E}">
        <p14:creationId xmlns:p14="http://schemas.microsoft.com/office/powerpoint/2010/main" val="69801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r>
              <a:rPr lang="en-US" sz="1600" dirty="0" smtClean="0">
                <a:solidFill>
                  <a:schemeClr val="accent1"/>
                </a:solidFill>
              </a:rPr>
              <a:t>Application has single logical connection to cluster (client object)</a:t>
            </a:r>
            <a:endParaRPr lang="en-US" sz="1200" dirty="0" smtClean="0"/>
          </a:p>
          <a:p>
            <a:pPr marL="285750" indent="-285750">
              <a:lnSpc>
                <a:spcPct val="90000"/>
              </a:lnSpc>
              <a:buFont typeface="Wingdings" charset="2"/>
              <a:buChar char="§"/>
            </a:pPr>
            <a:r>
              <a:rPr lang="en-US" sz="1200" b="0" dirty="0" smtClean="0"/>
              <a:t>Multiple nodes added or removed at once</a:t>
            </a:r>
          </a:p>
          <a:p>
            <a:pPr marL="285750" indent="-285750">
              <a:lnSpc>
                <a:spcPct val="90000"/>
              </a:lnSpc>
              <a:buFont typeface="Wingdings" charset="2"/>
              <a:buChar char="§"/>
            </a:pPr>
            <a:r>
              <a:rPr lang="en-US" sz="1200" b="0" dirty="0" smtClean="0"/>
              <a:t>One-click operation</a:t>
            </a:r>
          </a:p>
          <a:p>
            <a:pPr marL="285750" indent="-285750">
              <a:lnSpc>
                <a:spcPct val="90000"/>
              </a:lnSpc>
              <a:buFont typeface="Wingdings" charset="2"/>
              <a:buChar char="§"/>
            </a:pPr>
            <a:r>
              <a:rPr lang="en-US" sz="1200" b="0" dirty="0" smtClean="0"/>
              <a:t>Incremental movement of active and replica </a:t>
            </a:r>
            <a:r>
              <a:rPr lang="en-US" sz="1200" b="0" dirty="0" err="1" smtClean="0"/>
              <a:t>vbuckets</a:t>
            </a:r>
            <a:r>
              <a:rPr lang="en-US" sz="1200" b="0" dirty="0" smtClean="0"/>
              <a:t> and data</a:t>
            </a:r>
          </a:p>
          <a:p>
            <a:pPr marL="285750" indent="-285750">
              <a:lnSpc>
                <a:spcPct val="90000"/>
              </a:lnSpc>
              <a:buFont typeface="Wingdings" charset="2"/>
              <a:buChar char="§"/>
            </a:pPr>
            <a:r>
              <a:rPr lang="en-US" sz="1200" b="0" dirty="0" smtClean="0"/>
              <a:t>Client library updated via cluster map</a:t>
            </a:r>
          </a:p>
          <a:p>
            <a:pPr marL="285750" indent="-285750">
              <a:lnSpc>
                <a:spcPct val="90000"/>
              </a:lnSpc>
              <a:buFont typeface="Wingdings" charset="2"/>
              <a:buChar char="§"/>
            </a:pPr>
            <a:r>
              <a:rPr lang="en-US" sz="1200" b="0" dirty="0" smtClean="0"/>
              <a:t>Fully online operation, no downtime or loss of performance</a:t>
            </a:r>
          </a:p>
          <a:p>
            <a:endParaRPr lang="en-US" dirty="0"/>
          </a:p>
        </p:txBody>
      </p:sp>
      <p:sp>
        <p:nvSpPr>
          <p:cNvPr id="4" name="Slide Number Placeholder 3"/>
          <p:cNvSpPr>
            <a:spLocks noGrp="1"/>
          </p:cNvSpPr>
          <p:nvPr>
            <p:ph type="sldNum" sz="quarter" idx="10"/>
          </p:nvPr>
        </p:nvSpPr>
        <p:spPr/>
        <p:txBody>
          <a:bodyPr/>
          <a:lstStyle/>
          <a:p>
            <a:fld id="{154D4EFB-B428-234F-867A-C5748E82B86F}" type="slidenum">
              <a:rPr lang="en-US" smtClean="0"/>
              <a:t>7</a:t>
            </a:fld>
            <a:endParaRPr lang="en-US"/>
          </a:p>
        </p:txBody>
      </p:sp>
    </p:spTree>
    <p:extLst>
      <p:ext uri="{BB962C8B-B14F-4D97-AF65-F5344CB8AC3E}">
        <p14:creationId xmlns:p14="http://schemas.microsoft.com/office/powerpoint/2010/main" val="630081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20B00A-819E-C242-B8E0-9EB52C77990E}" type="slidenum">
              <a:rPr lang="en-US" smtClean="0"/>
              <a:pPr>
                <a:defRPr/>
              </a:pPr>
              <a:t>11</a:t>
            </a:fld>
            <a:endParaRPr lang="en-US"/>
          </a:p>
        </p:txBody>
      </p:sp>
    </p:spTree>
    <p:extLst>
      <p:ext uri="{BB962C8B-B14F-4D97-AF65-F5344CB8AC3E}">
        <p14:creationId xmlns:p14="http://schemas.microsoft.com/office/powerpoint/2010/main" val="1670845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cases are totally different</a:t>
            </a:r>
            <a:r>
              <a:rPr lang="en-US" baseline="0" dirty="0" smtClean="0"/>
              <a:t> – Spark is an execution engine, not a database. </a:t>
            </a:r>
          </a:p>
          <a:p>
            <a:r>
              <a:rPr lang="en-US" dirty="0" smtClean="0"/>
              <a:t>A prime use case for Hadoop is as</a:t>
            </a:r>
            <a:r>
              <a:rPr lang="en-US" baseline="0" dirty="0" smtClean="0"/>
              <a:t> a low cost data warehouse, which is not a good use case for Couchbase or Spark</a:t>
            </a:r>
          </a:p>
          <a:p>
            <a:endParaRPr lang="en-US" dirty="0" smtClean="0"/>
          </a:p>
          <a:p>
            <a:r>
              <a:rPr lang="en-US" dirty="0" smtClean="0"/>
              <a:t>Latency -</a:t>
            </a:r>
            <a:r>
              <a:rPr lang="en-US" baseline="0" dirty="0" smtClean="0"/>
              <a:t> </a:t>
            </a:r>
            <a:r>
              <a:rPr lang="en-US" dirty="0" smtClean="0"/>
              <a:t>Everyone says real time, but what do mean?</a:t>
            </a:r>
          </a:p>
          <a:p>
            <a:pPr marL="0" indent="0">
              <a:buNone/>
            </a:pPr>
            <a:r>
              <a:rPr lang="en-US" sz="1200" dirty="0" smtClean="0"/>
              <a:t>For an operational system, this means:</a:t>
            </a:r>
          </a:p>
          <a:p>
            <a:pPr marL="0" indent="0">
              <a:buNone/>
            </a:pPr>
            <a:r>
              <a:rPr lang="en-US" sz="1200" b="1" dirty="0" smtClean="0"/>
              <a:t>Extremely fast (in-memory) reads</a:t>
            </a:r>
          </a:p>
          <a:p>
            <a:pPr marL="0" indent="0">
              <a:buNone/>
            </a:pPr>
            <a:r>
              <a:rPr lang="en-US" sz="1200" b="1" dirty="0" smtClean="0"/>
              <a:t>Extremely fast (log append) writes</a:t>
            </a:r>
          </a:p>
          <a:p>
            <a:endParaRPr lang="en-US" dirty="0" smtClean="0"/>
          </a:p>
          <a:p>
            <a:r>
              <a:rPr lang="en-US" dirty="0" smtClean="0"/>
              <a:t>For Couchbase, complete</a:t>
            </a:r>
            <a:r>
              <a:rPr lang="en-US" baseline="0" dirty="0" smtClean="0"/>
              <a:t> millions of ops / second (these are gets / sets) at latencies of under 1ms, compare LinkedIn figures from Jerry Franz’s session</a:t>
            </a:r>
          </a:p>
          <a:p>
            <a:endParaRPr lang="en-US" dirty="0" smtClean="0"/>
          </a:p>
          <a:p>
            <a:r>
              <a:rPr lang="en-US" sz="1200" kern="1200" dirty="0" smtClean="0">
                <a:solidFill>
                  <a:schemeClr val="tx1"/>
                </a:solidFill>
                <a:latin typeface="+mn-lt"/>
                <a:ea typeface="+mn-ea"/>
                <a:cs typeface="+mn-cs"/>
              </a:rPr>
              <a:t>Tuned to LinkedIn’s specific workload: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75% writes (sets + </a:t>
            </a:r>
            <a:r>
              <a:rPr lang="en-US" sz="1200" kern="1200" dirty="0" err="1" smtClean="0">
                <a:solidFill>
                  <a:schemeClr val="tx1"/>
                </a:solidFill>
                <a:latin typeface="+mn-lt"/>
                <a:ea typeface="+mn-ea"/>
                <a:cs typeface="+mn-cs"/>
              </a:rPr>
              <a:t>incr</a:t>
            </a:r>
            <a:r>
              <a:rPr lang="en-US" sz="1200" kern="1200" dirty="0" smtClean="0">
                <a:solidFill>
                  <a:schemeClr val="tx1"/>
                </a:solidFill>
                <a:latin typeface="+mn-lt"/>
                <a:ea typeface="+mn-ea"/>
                <a:cs typeface="+mn-cs"/>
              </a:rPr>
              <a:t>) / 25% reads – 13 byte values, 25 byte keys on average</a:t>
            </a:r>
          </a:p>
          <a:p>
            <a:r>
              <a:rPr lang="en-US" sz="1200" kern="1200" dirty="0" smtClean="0">
                <a:solidFill>
                  <a:schemeClr val="tx1"/>
                </a:solidFill>
                <a:latin typeface="+mn-lt"/>
                <a:ea typeface="+mn-ea"/>
                <a:cs typeface="+mn-cs"/>
              </a:rPr>
              <a:t>2.5 billion items (+ 1 replica)</a:t>
            </a:r>
          </a:p>
          <a:p>
            <a:r>
              <a:rPr lang="en-US" sz="1200" kern="1200" dirty="0" smtClean="0">
                <a:solidFill>
                  <a:schemeClr val="tx1"/>
                </a:solidFill>
                <a:latin typeface="+mn-lt"/>
                <a:ea typeface="+mn-ea"/>
                <a:cs typeface="+mn-cs"/>
              </a:rPr>
              <a:t>600 </a:t>
            </a:r>
            <a:r>
              <a:rPr lang="en-US" sz="1200" kern="1200" dirty="0" err="1" smtClean="0">
                <a:solidFill>
                  <a:schemeClr val="tx1"/>
                </a:solidFill>
                <a:latin typeface="+mn-lt"/>
                <a:ea typeface="+mn-ea"/>
                <a:cs typeface="+mn-cs"/>
              </a:rPr>
              <a:t>Gbytes</a:t>
            </a:r>
            <a:r>
              <a:rPr lang="en-US" sz="1200" kern="1200" dirty="0" smtClean="0">
                <a:solidFill>
                  <a:schemeClr val="tx1"/>
                </a:solidFill>
                <a:latin typeface="+mn-lt"/>
                <a:ea typeface="+mn-ea"/>
                <a:cs typeface="+mn-cs"/>
              </a:rPr>
              <a:t> of RAM /  3 </a:t>
            </a:r>
            <a:r>
              <a:rPr lang="en-US" sz="1200" kern="1200" dirty="0" err="1" smtClean="0">
                <a:solidFill>
                  <a:schemeClr val="tx1"/>
                </a:solidFill>
                <a:latin typeface="+mn-lt"/>
                <a:ea typeface="+mn-ea"/>
                <a:cs typeface="+mn-cs"/>
              </a:rPr>
              <a:t>Tbytes</a:t>
            </a:r>
            <a:r>
              <a:rPr lang="en-US" sz="1200" kern="1200" dirty="0" smtClean="0">
                <a:solidFill>
                  <a:schemeClr val="tx1"/>
                </a:solidFill>
                <a:latin typeface="+mn-lt"/>
                <a:ea typeface="+mn-ea"/>
                <a:cs typeface="+mn-cs"/>
              </a:rPr>
              <a:t> of disk in use on average</a:t>
            </a:r>
          </a:p>
          <a:p>
            <a:endParaRPr lang="en-US" dirty="0" smtClean="0"/>
          </a:p>
          <a:p>
            <a:r>
              <a:rPr lang="en-US" dirty="0" smtClean="0"/>
              <a:t>Average store latency ~  0.4 milliseconds</a:t>
            </a:r>
          </a:p>
          <a:p>
            <a:r>
              <a:rPr lang="en-US" dirty="0" smtClean="0"/>
              <a:t>99</a:t>
            </a:r>
            <a:r>
              <a:rPr lang="en-US" baseline="30000" dirty="0" smtClean="0"/>
              <a:t>th</a:t>
            </a:r>
            <a:r>
              <a:rPr lang="en-US" dirty="0" smtClean="0"/>
              <a:t> percentile store latency ~ 2.5 milliseconds</a:t>
            </a:r>
          </a:p>
          <a:p>
            <a:endParaRPr lang="en-US" dirty="0" smtClean="0"/>
          </a:p>
          <a:p>
            <a:r>
              <a:rPr lang="en-US" dirty="0" smtClean="0"/>
              <a:t>Average get latency ~ 0.8 milliseconds</a:t>
            </a:r>
          </a:p>
          <a:p>
            <a:r>
              <a:rPr lang="en-US" dirty="0" smtClean="0"/>
              <a:t>99</a:t>
            </a:r>
            <a:r>
              <a:rPr lang="en-US" baseline="30000" dirty="0" smtClean="0"/>
              <a:t>th</a:t>
            </a:r>
            <a:r>
              <a:rPr lang="en-US" dirty="0" smtClean="0"/>
              <a:t> percentile get latency ~ 8 milliseconds</a:t>
            </a:r>
          </a:p>
          <a:p>
            <a:endParaRPr lang="en-US" baseline="0" dirty="0" smtClean="0"/>
          </a:p>
          <a:p>
            <a:r>
              <a:rPr lang="en-US" dirty="0" smtClean="0"/>
              <a:t>In general, Spark is just better at </a:t>
            </a:r>
            <a:r>
              <a:rPr lang="en-US" dirty="0" err="1" smtClean="0"/>
              <a:t>Hadoop’s</a:t>
            </a:r>
            <a:r>
              <a:rPr lang="en-US" dirty="0" smtClean="0"/>
              <a:t> core use cases than </a:t>
            </a:r>
            <a:r>
              <a:rPr lang="en-US" dirty="0" err="1" smtClean="0"/>
              <a:t>Hadoop</a:t>
            </a:r>
            <a:r>
              <a:rPr lang="en-US" dirty="0" smtClean="0"/>
              <a:t> (note,</a:t>
            </a:r>
            <a:r>
              <a:rPr lang="en-US" baseline="0" dirty="0" smtClean="0"/>
              <a:t> I’m not talking about HDFS)</a:t>
            </a:r>
            <a:endParaRPr lang="en-US" dirty="0" smtClean="0"/>
          </a:p>
          <a:p>
            <a:r>
              <a:rPr lang="en-US" dirty="0" smtClean="0"/>
              <a:t>Spark</a:t>
            </a:r>
            <a:r>
              <a:rPr lang="en-US" baseline="0" dirty="0" smtClean="0"/>
              <a:t> is much better for highly iterative algorithms and interactive queries – which is important, given that the majority of jobs work on 100GB or less of data (small big data)</a:t>
            </a:r>
            <a:endParaRPr lang="en-US" dirty="0" smtClean="0"/>
          </a:p>
          <a:p>
            <a:endParaRPr lang="en-US" dirty="0" smtClean="0"/>
          </a:p>
          <a:p>
            <a:r>
              <a:rPr lang="en-US" dirty="0" smtClean="0"/>
              <a:t>Spark scale – less than Map Reduce based solutions on </a:t>
            </a:r>
            <a:r>
              <a:rPr lang="en-US" dirty="0" err="1" smtClean="0"/>
              <a:t>Hadoop</a:t>
            </a:r>
            <a:r>
              <a:rPr lang="en-US" dirty="0" smtClean="0"/>
              <a:t>, but</a:t>
            </a:r>
            <a:r>
              <a:rPr lang="en-US" baseline="0" dirty="0" smtClean="0"/>
              <a:t> that’s OK – “[T]he majority of real-world analytics jobs process less than 100GB of input, but popular infrastructures such as </a:t>
            </a:r>
            <a:r>
              <a:rPr lang="en-US" baseline="0" dirty="0" err="1" smtClean="0"/>
              <a:t>Hadoop</a:t>
            </a:r>
            <a:r>
              <a:rPr lang="en-US" baseline="0" dirty="0" smtClean="0"/>
              <a:t>/</a:t>
            </a:r>
            <a:r>
              <a:rPr lang="en-US" baseline="0" dirty="0" err="1" smtClean="0"/>
              <a:t>MapReduce</a:t>
            </a:r>
            <a:r>
              <a:rPr lang="en-US" baseline="0" dirty="0" smtClean="0"/>
              <a:t> were originally designed for </a:t>
            </a:r>
            <a:r>
              <a:rPr lang="en-US" baseline="0" dirty="0" err="1" smtClean="0"/>
              <a:t>petascale</a:t>
            </a:r>
            <a:r>
              <a:rPr lang="en-US" baseline="0" dirty="0" smtClean="0"/>
              <a:t> processing.” http://</a:t>
            </a:r>
            <a:r>
              <a:rPr lang="en-US" baseline="0" dirty="0" err="1" smtClean="0"/>
              <a:t>www.msr-waypoint.com</a:t>
            </a:r>
            <a:r>
              <a:rPr lang="en-US" baseline="0" dirty="0" smtClean="0"/>
              <a:t>/pubs/204499/a20-appuswamy.pdf</a:t>
            </a:r>
            <a:endParaRPr lang="en-US" dirty="0" smtClean="0"/>
          </a:p>
          <a:p>
            <a:endParaRPr lang="en-US" baseline="0" dirty="0" smtClean="0"/>
          </a:p>
          <a:p>
            <a:r>
              <a:rPr lang="en-US" baseline="0" dirty="0" smtClean="0"/>
              <a:t>This is especially convenient for people with development background who like to run "stuff" (ad-hoc queries) on data in </a:t>
            </a:r>
            <a:r>
              <a:rPr lang="en-US" baseline="0" dirty="0" err="1" smtClean="0"/>
              <a:t>hadoop</a:t>
            </a:r>
            <a:r>
              <a:rPr lang="en-US" baseline="0" dirty="0" smtClean="0"/>
              <a:t>/</a:t>
            </a:r>
            <a:r>
              <a:rPr lang="en-US" baseline="0" dirty="0" err="1" smtClean="0"/>
              <a:t>hdfs</a:t>
            </a:r>
            <a:r>
              <a:rPr lang="en-US" baseline="0" dirty="0" smtClean="0"/>
              <a:t>. This remove the need to know about the underlying </a:t>
            </a:r>
            <a:r>
              <a:rPr lang="en-US" baseline="0" dirty="0" err="1" smtClean="0"/>
              <a:t>hadoop</a:t>
            </a:r>
            <a:r>
              <a:rPr lang="en-US" baseline="0" dirty="0" smtClean="0"/>
              <a:t> layer and just think of it as data.</a:t>
            </a:r>
          </a:p>
          <a:p>
            <a:endParaRPr lang="en-US" baseline="0" dirty="0" smtClean="0"/>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876720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Improve the animation</a:t>
            </a:r>
            <a:r>
              <a:rPr lang="en-US" baseline="0" dirty="0" smtClean="0"/>
              <a:t> for data handling – refresh existing sales deck and deep dives. </a:t>
            </a:r>
            <a:endParaRPr lang="en-US" dirty="0"/>
          </a:p>
        </p:txBody>
      </p:sp>
      <p:sp>
        <p:nvSpPr>
          <p:cNvPr id="4" name="Slide Number Placeholder 3"/>
          <p:cNvSpPr>
            <a:spLocks noGrp="1"/>
          </p:cNvSpPr>
          <p:nvPr>
            <p:ph type="sldNum" sz="quarter" idx="10"/>
          </p:nvPr>
        </p:nvSpPr>
        <p:spPr/>
        <p:txBody>
          <a:bodyPr/>
          <a:lstStyle/>
          <a:p>
            <a:fld id="{A79922F5-C0F3-4004-A3F8-B5C12F85E978}" type="slidenum">
              <a:rPr lang="en-US" smtClean="0">
                <a:solidFill>
                  <a:prstClr val="black"/>
                </a:solidFill>
                <a:latin typeface="Calibri"/>
              </a:rPr>
              <a:pPr/>
              <a:t>14</a:t>
            </a:fld>
            <a:endParaRPr lang="en-US" dirty="0">
              <a:solidFill>
                <a:prstClr val="black"/>
              </a:solidFill>
              <a:latin typeface="Calibri"/>
            </a:endParaRPr>
          </a:p>
        </p:txBody>
      </p:sp>
    </p:spTree>
    <p:extLst>
      <p:ext uri="{BB962C8B-B14F-4D97-AF65-F5344CB8AC3E}">
        <p14:creationId xmlns:p14="http://schemas.microsoft.com/office/powerpoint/2010/main" val="2963766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24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228600" indent="-228600">
              <a:lnSpc>
                <a:spcPct val="100000"/>
              </a:lnSpc>
              <a:spcBef>
                <a:spcPts val="0"/>
              </a:spcBef>
              <a:spcAft>
                <a:spcPts val="300"/>
              </a:spcAft>
              <a:buClr>
                <a:schemeClr val="accent1"/>
              </a:buClr>
              <a:buSzPct val="110000"/>
              <a:defRPr sz="2000"/>
            </a:lvl1pPr>
            <a:lvl2pPr marL="457200" indent="-228600">
              <a:lnSpc>
                <a:spcPct val="100000"/>
              </a:lnSpc>
              <a:spcBef>
                <a:spcPts val="0"/>
              </a:spcBef>
              <a:spcAft>
                <a:spcPts val="300"/>
              </a:spcAft>
              <a:buClr>
                <a:schemeClr val="accent1"/>
              </a:buClr>
              <a:buFont typeface="Lucida Grande"/>
              <a:buChar char="–"/>
              <a:defRPr sz="1800" b="0"/>
            </a:lvl2pPr>
            <a:lvl3pPr marL="455613" indent="-225425">
              <a:lnSpc>
                <a:spcPct val="100000"/>
              </a:lnSpc>
              <a:spcBef>
                <a:spcPts val="0"/>
              </a:spcBef>
              <a:spcAft>
                <a:spcPts val="300"/>
              </a:spcAft>
              <a:buClr>
                <a:schemeClr val="accent1"/>
              </a:buClr>
              <a:buFont typeface="Lucida Grande"/>
              <a:buChar char="–"/>
              <a:defRPr sz="1600" b="0"/>
            </a:lvl3pPr>
            <a:lvl4pPr marL="635000" indent="-228600">
              <a:lnSpc>
                <a:spcPct val="100000"/>
              </a:lnSpc>
              <a:spcBef>
                <a:spcPts val="0"/>
              </a:spcBef>
              <a:spcAft>
                <a:spcPts val="300"/>
              </a:spcAft>
              <a:buClr>
                <a:schemeClr val="accent1"/>
              </a:buClr>
              <a:buFont typeface="Arial"/>
              <a:buChar char="•"/>
              <a:defRPr sz="1600" b="0"/>
            </a:lvl4pPr>
            <a:lvl5pPr marL="863600" indent="-228600">
              <a:lnSpc>
                <a:spcPct val="100000"/>
              </a:lnSpc>
              <a:spcBef>
                <a:spcPts val="0"/>
              </a:spcBef>
              <a:spcAft>
                <a:spcPts val="300"/>
              </a:spcAft>
              <a:buClr>
                <a:schemeClr val="accent1"/>
              </a:buClr>
              <a:buFont typeface="Wingdings" charset="2"/>
              <a:buChar char="§"/>
              <a:defRPr sz="1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3124200" y="4672595"/>
            <a:ext cx="2895600" cy="273844"/>
          </a:xfrm>
        </p:spPr>
        <p:txBody>
          <a:bodyPr/>
          <a:lstStyle/>
          <a:p>
            <a:endParaRPr lang="en-US" dirty="0"/>
          </a:p>
        </p:txBody>
      </p:sp>
      <p:sp>
        <p:nvSpPr>
          <p:cNvPr id="7" name="TextBox 6"/>
          <p:cNvSpPr txBox="1"/>
          <p:nvPr userDrawn="1"/>
        </p:nvSpPr>
        <p:spPr>
          <a:xfrm>
            <a:off x="204032" y="4680484"/>
            <a:ext cx="1180021" cy="223138"/>
          </a:xfrm>
          <a:prstGeom prst="rect">
            <a:avLst/>
          </a:prstGeom>
          <a:noFill/>
        </p:spPr>
        <p:txBody>
          <a:bodyPr wrap="none" rtlCol="0">
            <a:spAutoFit/>
          </a:bodyPr>
          <a:lstStyle/>
          <a:p>
            <a:r>
              <a:rPr lang="en-US" sz="850" dirty="0" smtClean="0">
                <a:solidFill>
                  <a:srgbClr val="CCCCCC"/>
                </a:solidFill>
              </a:rPr>
              <a:t>©2016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498" y="166522"/>
            <a:ext cx="237743" cy="237743"/>
          </a:xfrm>
          <a:prstGeom prst="rect">
            <a:avLst/>
          </a:prstGeom>
        </p:spPr>
      </p:pic>
      <p:cxnSp>
        <p:nvCxnSpPr>
          <p:cNvPr id="12" name="Straight Connector 11"/>
          <p:cNvCxnSpPr/>
          <p:nvPr userDrawn="1"/>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63124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29384"/>
            <a:ext cx="7772400" cy="1102519"/>
          </a:xfrm>
          <a:effectLst>
            <a:outerShdw blurRad="127000" dir="2700000" algn="tl" rotWithShape="0">
              <a:srgbClr val="000000">
                <a:alpha val="20000"/>
              </a:srgbClr>
            </a:outerShdw>
          </a:effectLst>
        </p:spPr>
        <p:txBody>
          <a:bodyPr/>
          <a:lstStyle>
            <a:lvl1pPr algn="ctr">
              <a:defRPr sz="38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127248"/>
            <a:ext cx="6400800" cy="1088136"/>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4" name="Picture 3" descr="couchbase_logo_red_reversed.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7066" y="351896"/>
            <a:ext cx="2057168" cy="474732"/>
          </a:xfrm>
          <a:prstGeom prst="rect">
            <a:avLst/>
          </a:prstGeom>
        </p:spPr>
      </p:pic>
    </p:spTree>
    <p:extLst>
      <p:ext uri="{BB962C8B-B14F-4D97-AF65-F5344CB8AC3E}">
        <p14:creationId xmlns:p14="http://schemas.microsoft.com/office/powerpoint/2010/main" val="2736129353"/>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426922405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1231053057"/>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latin typeface="Corbel"/>
            </a:endParaRPr>
          </a:p>
        </p:txBody>
      </p:sp>
      <p:sp>
        <p:nvSpPr>
          <p:cNvPr id="4" name="Slide Number Placeholder 3"/>
          <p:cNvSpPr>
            <a:spLocks noGrp="1"/>
          </p:cNvSpPr>
          <p:nvPr>
            <p:ph type="sldNum" sz="quarter" idx="11"/>
          </p:nvPr>
        </p:nvSpPr>
        <p:spPr/>
        <p:txBody>
          <a:bodyPr/>
          <a:lstStyle/>
          <a:p>
            <a:fld id="{E728A94C-44F1-DF43-8BD8-694E750DEF33}" type="slidenum">
              <a:rPr lang="en-US" smtClean="0">
                <a:latin typeface="Corbel"/>
              </a:rPr>
              <a:pPr/>
              <a:t>‹#›</a:t>
            </a:fld>
            <a:endParaRPr lang="en-US">
              <a:latin typeface="Corbel"/>
            </a:endParaRPr>
          </a:p>
        </p:txBody>
      </p:sp>
      <p:sp>
        <p:nvSpPr>
          <p:cNvPr id="5" name="TextBox 4"/>
          <p:cNvSpPr txBox="1"/>
          <p:nvPr userDrawn="1"/>
        </p:nvSpPr>
        <p:spPr>
          <a:xfrm>
            <a:off x="164592" y="4767263"/>
            <a:ext cx="1184940" cy="223138"/>
          </a:xfrm>
          <a:prstGeom prst="rect">
            <a:avLst/>
          </a:prstGeom>
          <a:noFill/>
        </p:spPr>
        <p:txBody>
          <a:bodyPr wrap="none" rtlCol="0">
            <a:spAutoFit/>
          </a:bodyPr>
          <a:lstStyle/>
          <a:p>
            <a:r>
              <a:rPr lang="en-US" sz="850" dirty="0" smtClean="0">
                <a:solidFill>
                  <a:srgbClr val="CCCCCC"/>
                </a:solidFill>
                <a:latin typeface="Corbel"/>
              </a:rPr>
              <a:t>©2014 </a:t>
            </a:r>
            <a:r>
              <a:rPr lang="en-US" sz="850" dirty="0" err="1" smtClean="0">
                <a:solidFill>
                  <a:srgbClr val="CCCCCC"/>
                </a:solidFill>
                <a:latin typeface="Corbel"/>
              </a:rPr>
              <a:t>Couchbase</a:t>
            </a:r>
            <a:r>
              <a:rPr lang="en-US" sz="850" dirty="0" smtClean="0">
                <a:solidFill>
                  <a:srgbClr val="CCCCCC"/>
                </a:solidFill>
                <a:latin typeface="Corbel"/>
              </a:rPr>
              <a:t> Inc.</a:t>
            </a:r>
            <a:endParaRPr lang="en-US" sz="850" dirty="0">
              <a:solidFill>
                <a:srgbClr val="CCCCCC"/>
              </a:solidFill>
              <a:latin typeface="Corbel"/>
            </a:endParaRPr>
          </a:p>
        </p:txBody>
      </p:sp>
    </p:spTree>
    <p:extLst>
      <p:ext uri="{BB962C8B-B14F-4D97-AF65-F5344CB8AC3E}">
        <p14:creationId xmlns:p14="http://schemas.microsoft.com/office/powerpoint/2010/main" val="420217511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24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0" indent="0">
              <a:lnSpc>
                <a:spcPct val="100000"/>
              </a:lnSpc>
              <a:spcBef>
                <a:spcPts val="0"/>
              </a:spcBef>
              <a:spcAft>
                <a:spcPts val="300"/>
              </a:spcAft>
              <a:buClr>
                <a:schemeClr val="accent1"/>
              </a:buClr>
              <a:buSzPct val="110000"/>
              <a:buNone/>
              <a:defRPr sz="2000" b="0"/>
            </a:lvl1pPr>
            <a:lvl2pPr marL="230188" indent="0">
              <a:lnSpc>
                <a:spcPct val="100000"/>
              </a:lnSpc>
              <a:spcBef>
                <a:spcPts val="0"/>
              </a:spcBef>
              <a:spcAft>
                <a:spcPts val="300"/>
              </a:spcAft>
              <a:buClr>
                <a:schemeClr val="accent1"/>
              </a:buClr>
              <a:buNone/>
              <a:defRPr sz="1600" b="0"/>
            </a:lvl2pPr>
            <a:lvl3pPr marL="230188" indent="0">
              <a:lnSpc>
                <a:spcPct val="100000"/>
              </a:lnSpc>
              <a:spcBef>
                <a:spcPts val="0"/>
              </a:spcBef>
              <a:spcAft>
                <a:spcPts val="300"/>
              </a:spcAft>
              <a:buClr>
                <a:schemeClr val="accent1"/>
              </a:buClr>
              <a:buNone/>
              <a:defRPr sz="1600" b="0"/>
            </a:lvl3pPr>
            <a:lvl4pPr marL="230188" indent="0">
              <a:lnSpc>
                <a:spcPct val="100000"/>
              </a:lnSpc>
              <a:spcBef>
                <a:spcPts val="0"/>
              </a:spcBef>
              <a:spcAft>
                <a:spcPts val="300"/>
              </a:spcAft>
              <a:buClr>
                <a:schemeClr val="accent1"/>
              </a:buClr>
              <a:buNone/>
              <a:defRPr sz="1600" b="0"/>
            </a:lvl4pPr>
            <a:lvl5pPr marL="230188" indent="0">
              <a:lnSpc>
                <a:spcPct val="100000"/>
              </a:lnSpc>
              <a:spcBef>
                <a:spcPts val="0"/>
              </a:spcBef>
              <a:spcAft>
                <a:spcPts val="300"/>
              </a:spcAft>
              <a:buClr>
                <a:schemeClr val="accent1"/>
              </a:buClr>
              <a:buNone/>
              <a:defRPr sz="16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endParaRPr lang="en-US" dirty="0"/>
          </a:p>
        </p:txBody>
      </p:sp>
      <p:sp>
        <p:nvSpPr>
          <p:cNvPr id="7" name="TextBox 6"/>
          <p:cNvSpPr txBox="1"/>
          <p:nvPr userDrawn="1"/>
        </p:nvSpPr>
        <p:spPr>
          <a:xfrm>
            <a:off x="204032" y="4680484"/>
            <a:ext cx="1180021" cy="223138"/>
          </a:xfrm>
          <a:prstGeom prst="rect">
            <a:avLst/>
          </a:prstGeom>
          <a:noFill/>
        </p:spPr>
        <p:txBody>
          <a:bodyPr wrap="none" rtlCol="0">
            <a:spAutoFit/>
          </a:bodyPr>
          <a:lstStyle/>
          <a:p>
            <a:r>
              <a:rPr lang="en-US" sz="850" dirty="0" smtClean="0">
                <a:solidFill>
                  <a:srgbClr val="CCCCCC"/>
                </a:solidFill>
              </a:rPr>
              <a:t>©2016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498" y="166522"/>
            <a:ext cx="237743" cy="237743"/>
          </a:xfrm>
          <a:prstGeom prst="rect">
            <a:avLst/>
          </a:prstGeom>
        </p:spPr>
      </p:pic>
      <p:cxnSp>
        <p:nvCxnSpPr>
          <p:cNvPr id="12" name="Straight Connector 11"/>
          <p:cNvCxnSpPr/>
          <p:nvPr userDrawn="1"/>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00134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24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endParaRPr lang="en-US" dirty="0"/>
          </a:p>
        </p:txBody>
      </p:sp>
      <p:sp>
        <p:nvSpPr>
          <p:cNvPr id="7" name="TextBox 6"/>
          <p:cNvSpPr txBox="1"/>
          <p:nvPr userDrawn="1"/>
        </p:nvSpPr>
        <p:spPr>
          <a:xfrm>
            <a:off x="204032" y="4680484"/>
            <a:ext cx="1184940" cy="223138"/>
          </a:xfrm>
          <a:prstGeom prst="rect">
            <a:avLst/>
          </a:prstGeom>
          <a:noFill/>
        </p:spPr>
        <p:txBody>
          <a:bodyPr wrap="none" rtlCol="0">
            <a:spAutoFit/>
          </a:bodyPr>
          <a:lstStyle/>
          <a:p>
            <a:r>
              <a:rPr lang="en-US" sz="850" dirty="0" smtClean="0">
                <a:solidFill>
                  <a:srgbClr val="CCCCCC"/>
                </a:solidFill>
              </a:rPr>
              <a:t>©2016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2498" y="166522"/>
            <a:ext cx="237743" cy="237743"/>
          </a:xfrm>
          <a:prstGeom prst="rect">
            <a:avLst/>
          </a:prstGeom>
        </p:spPr>
      </p:pic>
      <p:cxnSp>
        <p:nvCxnSpPr>
          <p:cNvPr id="12" name="Straight Connector 11"/>
          <p:cNvCxnSpPr/>
          <p:nvPr userDrawn="1"/>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75320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3124200" y="4672595"/>
            <a:ext cx="2895600" cy="273844"/>
          </a:xfrm>
        </p:spPr>
        <p:txBody>
          <a:bodyPr/>
          <a:lstStyle/>
          <a:p>
            <a:endParaRPr lang="en-US" dirty="0"/>
          </a:p>
        </p:txBody>
      </p:sp>
      <p:sp>
        <p:nvSpPr>
          <p:cNvPr id="8" name="TextBox 7"/>
          <p:cNvSpPr txBox="1"/>
          <p:nvPr userDrawn="1"/>
        </p:nvSpPr>
        <p:spPr>
          <a:xfrm>
            <a:off x="204032" y="4680484"/>
            <a:ext cx="1184940" cy="223138"/>
          </a:xfrm>
          <a:prstGeom prst="rect">
            <a:avLst/>
          </a:prstGeom>
          <a:noFill/>
        </p:spPr>
        <p:txBody>
          <a:bodyPr wrap="none" rtlCol="0">
            <a:spAutoFit/>
          </a:bodyPr>
          <a:lstStyle/>
          <a:p>
            <a:r>
              <a:rPr lang="en-US" sz="850" dirty="0" smtClean="0">
                <a:solidFill>
                  <a:srgbClr val="CCCCCC"/>
                </a:solidFill>
              </a:rPr>
              <a:t>©2016 Couchbase</a:t>
            </a:r>
            <a:r>
              <a:rPr lang="en-US" sz="850" baseline="0" dirty="0" smtClean="0">
                <a:solidFill>
                  <a:srgbClr val="CCCCCC"/>
                </a:solidFill>
              </a:rPr>
              <a:t> Inc.</a:t>
            </a:r>
            <a:endParaRPr lang="en-US" sz="850" dirty="0">
              <a:solidFill>
                <a:srgbClr val="CCCCCC"/>
              </a:solidFill>
            </a:endParaRPr>
          </a:p>
        </p:txBody>
      </p:sp>
      <p:sp>
        <p:nvSpPr>
          <p:cNvPr id="9" name="Slide Number Placeholder 5"/>
          <p:cNvSpPr txBox="1">
            <a:spLocks/>
          </p:cNvSpPr>
          <p:nvPr userDrawn="1"/>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Tree>
    <p:extLst>
      <p:ext uri="{BB962C8B-B14F-4D97-AF65-F5344CB8AC3E}">
        <p14:creationId xmlns:p14="http://schemas.microsoft.com/office/powerpoint/2010/main" val="420217511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1"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427903958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0"/>
            <a:ext cx="8229600" cy="762000"/>
          </a:xfrm>
          <a:prstGeom prst="rect">
            <a:avLst/>
          </a:prstGeom>
        </p:spPr>
        <p:txBody>
          <a:bodyPr vert="horz" lIns="68589" tIns="34295" rIns="68589" bIns="34295" rtlCol="0" anchor="ctr">
            <a:noAutofit/>
          </a:bodyPr>
          <a:lstStyle>
            <a:lvl1pPr>
              <a:defRPr>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576557159"/>
      </p:ext>
    </p:extLst>
  </p:cSld>
  <p:clrMapOvr>
    <a:masterClrMapping/>
  </p:clrMapOvr>
  <p:transition xmlns:p14="http://schemas.microsoft.com/office/powerpoint/2010/mai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3821185921"/>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ubtitle Content 1">
    <p:spTree>
      <p:nvGrpSpPr>
        <p:cNvPr id="1" name=""/>
        <p:cNvGrpSpPr/>
        <p:nvPr/>
      </p:nvGrpSpPr>
      <p:grpSpPr>
        <a:xfrm>
          <a:off x="0" y="0"/>
          <a:ext cx="0" cy="0"/>
          <a:chOff x="0" y="0"/>
          <a:chExt cx="0" cy="0"/>
        </a:xfrm>
      </p:grpSpPr>
      <p:pic>
        <p:nvPicPr>
          <p:cNvPr id="6" name="Picture 1" descr="pp_h_rgb.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263" y="4821238"/>
            <a:ext cx="6826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1"/>
          <p:cNvSpPr>
            <a:spLocks/>
          </p:cNvSpPr>
          <p:nvPr/>
        </p:nvSpPr>
        <p:spPr bwMode="auto">
          <a:xfrm>
            <a:off x="1204913" y="4810125"/>
            <a:ext cx="3619500" cy="165100"/>
          </a:xfrm>
          <a:custGeom>
            <a:avLst/>
            <a:gdLst>
              <a:gd name="T0" fmla="*/ 1809750 w 21600"/>
              <a:gd name="T1" fmla="*/ 82550 h 21600"/>
              <a:gd name="T2" fmla="*/ 1809750 w 21600"/>
              <a:gd name="T3" fmla="*/ 82550 h 21600"/>
              <a:gd name="T4" fmla="*/ 1809750 w 21600"/>
              <a:gd name="T5" fmla="*/ 82550 h 21600"/>
              <a:gd name="T6" fmla="*/ 1809750 w 21600"/>
              <a:gd name="T7" fmla="*/ 825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b"/>
          <a:lstStyle/>
          <a:p>
            <a:pPr>
              <a:defRPr/>
            </a:pPr>
            <a:r>
              <a:rPr lang="en-US" sz="700" dirty="0">
                <a:solidFill>
                  <a:srgbClr val="404040"/>
                </a:solidFill>
                <a:latin typeface="PayPal Forward Light"/>
                <a:ea typeface="ＭＳ Ｐゴシック" charset="0"/>
                <a:cs typeface="PayPal Forward Light"/>
                <a:sym typeface="Futura Std Book" charset="0"/>
              </a:rPr>
              <a:t>© 2015 PayPal Inc. All rights reserved. Confidential and proprietary.</a:t>
            </a:r>
            <a:endParaRPr lang="en-US" sz="700" dirty="0">
              <a:solidFill>
                <a:srgbClr val="404040"/>
              </a:solidFill>
              <a:latin typeface="PayPal Forward Light"/>
              <a:ea typeface="ＭＳ Ｐゴシック" charset="0"/>
              <a:cs typeface="PayPal Forward Light"/>
            </a:endParaRPr>
          </a:p>
        </p:txBody>
      </p:sp>
      <p:sp>
        <p:nvSpPr>
          <p:cNvPr id="3" name="Title 1"/>
          <p:cNvSpPr>
            <a:spLocks noGrp="1"/>
          </p:cNvSpPr>
          <p:nvPr>
            <p:ph type="title"/>
          </p:nvPr>
        </p:nvSpPr>
        <p:spPr>
          <a:xfrm>
            <a:off x="304800" y="233169"/>
            <a:ext cx="8229600" cy="357381"/>
          </a:xfrm>
          <a:prstGeom prst="rect">
            <a:avLst/>
          </a:prstGeom>
        </p:spPr>
        <p:txBody>
          <a:bodyPr vert="horz"/>
          <a:lstStyle>
            <a:lvl1pPr algn="l" defTabSz="457200" rtl="0" eaLnBrk="1" latinLnBrk="0" hangingPunct="1">
              <a:spcBef>
                <a:spcPct val="0"/>
              </a:spcBef>
              <a:buNone/>
              <a:defRPr lang="en-US" sz="2400" b="1" i="0" kern="1200" dirty="0">
                <a:solidFill>
                  <a:schemeClr val="tx2"/>
                </a:solidFill>
                <a:latin typeface="PayPal Forward" panose="020B0503020204020204" pitchFamily="34" charset="0"/>
                <a:ea typeface="+mn-ea"/>
                <a:cs typeface="PayPal Forward" panose="020B0503020204020204" pitchFamily="34" charset="0"/>
              </a:defRPr>
            </a:lvl1pPr>
          </a:lstStyle>
          <a:p>
            <a:r>
              <a:rPr lang="en-US" smtClean="0"/>
              <a:t>Click to edit Master title style</a:t>
            </a:r>
            <a:endParaRPr lang="en-US" dirty="0"/>
          </a:p>
        </p:txBody>
      </p:sp>
      <p:sp>
        <p:nvSpPr>
          <p:cNvPr id="4" name="Text Placeholder 6"/>
          <p:cNvSpPr>
            <a:spLocks noGrp="1"/>
          </p:cNvSpPr>
          <p:nvPr>
            <p:ph type="body" sz="quarter" idx="11"/>
          </p:nvPr>
        </p:nvSpPr>
        <p:spPr>
          <a:xfrm>
            <a:off x="304800" y="590550"/>
            <a:ext cx="8229597" cy="381000"/>
          </a:xfrm>
          <a:prstGeom prst="rect">
            <a:avLst/>
          </a:prstGeom>
        </p:spPr>
        <p:txBody>
          <a:bodyPr/>
          <a:lstStyle>
            <a:lvl1pPr marL="0" indent="0">
              <a:buNone/>
              <a:defRPr lang="en-US" sz="1600" b="0" i="0" kern="1200" baseline="0" dirty="0" smtClean="0">
                <a:solidFill>
                  <a:schemeClr val="accent2"/>
                </a:solidFill>
                <a:latin typeface="PayPal Forward" panose="020B0503020204020204" pitchFamily="34" charset="0"/>
                <a:ea typeface="+mn-ea"/>
                <a:cs typeface="PayPal Forward" panose="020B0503020204020204" pitchFamily="34" charset="0"/>
              </a:defRPr>
            </a:lvl1pPr>
            <a:lvl2pPr>
              <a:defRPr lang="en-US" sz="1600" b="0" kern="1200" dirty="0" smtClean="0">
                <a:solidFill>
                  <a:srgbClr val="009CDE"/>
                </a:solidFill>
                <a:latin typeface="Arial"/>
                <a:ea typeface="+mn-ea"/>
                <a:cs typeface="Arial"/>
              </a:defRPr>
            </a:lvl2pPr>
            <a:lvl3pPr>
              <a:defRPr lang="en-US" sz="1600" b="0" kern="1200" dirty="0" smtClean="0">
                <a:solidFill>
                  <a:srgbClr val="009CDE"/>
                </a:solidFill>
                <a:latin typeface="Arial"/>
                <a:ea typeface="+mn-ea"/>
                <a:cs typeface="Arial"/>
              </a:defRPr>
            </a:lvl3pPr>
            <a:lvl4pPr>
              <a:defRPr lang="en-US" sz="1600" b="0" kern="1200" dirty="0" smtClean="0">
                <a:solidFill>
                  <a:srgbClr val="009CDE"/>
                </a:solidFill>
                <a:latin typeface="Arial"/>
                <a:ea typeface="+mn-ea"/>
                <a:cs typeface="Arial"/>
              </a:defRPr>
            </a:lvl4pPr>
            <a:lvl5pPr>
              <a:defRPr lang="en-US" sz="1600" b="0" kern="1200" dirty="0">
                <a:solidFill>
                  <a:srgbClr val="009CDE"/>
                </a:solidFill>
                <a:latin typeface="Arial"/>
                <a:ea typeface="+mn-ea"/>
                <a:cs typeface="Arial"/>
              </a:defRPr>
            </a:lvl5pPr>
          </a:lstStyle>
          <a:p>
            <a:pPr lvl="0"/>
            <a:r>
              <a:rPr lang="en-US" smtClean="0"/>
              <a:t>Click to edit Master text styles</a:t>
            </a:r>
          </a:p>
        </p:txBody>
      </p:sp>
      <p:sp>
        <p:nvSpPr>
          <p:cNvPr id="5" name="Text Placeholder 13"/>
          <p:cNvSpPr>
            <a:spLocks noGrp="1"/>
          </p:cNvSpPr>
          <p:nvPr>
            <p:ph type="body" sz="quarter" idx="12"/>
          </p:nvPr>
        </p:nvSpPr>
        <p:spPr>
          <a:xfrm>
            <a:off x="304800" y="1220693"/>
            <a:ext cx="8229600" cy="3337560"/>
          </a:xfrm>
          <a:prstGeom prst="rect">
            <a:avLst/>
          </a:prstGeom>
        </p:spPr>
        <p:txBody>
          <a:bodyPr/>
          <a:lstStyle>
            <a:lvl1pPr marL="0" marR="0" indent="0" algn="l" defTabSz="457200" rtl="0" eaLnBrk="1" fontAlgn="auto" latinLnBrk="0" hangingPunct="1">
              <a:lnSpc>
                <a:spcPct val="110000"/>
              </a:lnSpc>
              <a:spcBef>
                <a:spcPts val="0"/>
              </a:spcBef>
              <a:spcAft>
                <a:spcPts val="0"/>
              </a:spcAft>
              <a:buClr>
                <a:srgbClr val="009CDE"/>
              </a:buClr>
              <a:buSzPct val="125000"/>
              <a:buFont typeface="Arial"/>
              <a:buNone/>
              <a:tabLst/>
              <a:defRPr sz="1200" b="0" i="0">
                <a:solidFill>
                  <a:schemeClr val="tx1"/>
                </a:solidFill>
                <a:latin typeface="PayPal Forward" panose="020B0503020204020204" pitchFamily="34" charset="0"/>
                <a:cs typeface="PayPal Forward" panose="020B0503020204020204" pitchFamily="34" charset="0"/>
              </a:defRPr>
            </a:lvl1pPr>
          </a:lstStyle>
          <a:p>
            <a:pPr lvl="0"/>
            <a:r>
              <a:rPr lang="en-US" smtClean="0"/>
              <a:t>Click to edit Master text styles</a:t>
            </a:r>
          </a:p>
        </p:txBody>
      </p:sp>
      <p:sp>
        <p:nvSpPr>
          <p:cNvPr id="8" name="Slide Number Placeholder 5"/>
          <p:cNvSpPr>
            <a:spLocks noGrp="1"/>
          </p:cNvSpPr>
          <p:nvPr>
            <p:ph type="sldNum" sz="quarter" idx="13"/>
          </p:nvPr>
        </p:nvSpPr>
        <p:spPr>
          <a:xfrm>
            <a:off x="8432800" y="4779963"/>
            <a:ext cx="338138" cy="274637"/>
          </a:xfrm>
        </p:spPr>
        <p:txBody>
          <a:bodyPr/>
          <a:lstStyle>
            <a:lvl1pPr algn="r">
              <a:defRPr sz="700" b="0" i="0" smtClean="0">
                <a:solidFill>
                  <a:schemeClr val="tx1"/>
                </a:solidFill>
                <a:latin typeface="PayPal Forward" panose="020B0503020204020204" pitchFamily="34" charset="0"/>
                <a:cs typeface="PayPal Forward" panose="020B0503020204020204" pitchFamily="34" charset="0"/>
              </a:defRPr>
            </a:lvl1pPr>
          </a:lstStyle>
          <a:p>
            <a:pPr>
              <a:defRPr/>
            </a:pPr>
            <a:fld id="{EA4EA880-F5D4-5046-AB3D-9958CB78A301}" type="slidenum">
              <a:rPr lang="en-US">
                <a:solidFill>
                  <a:srgbClr val="404040"/>
                </a:solidFill>
              </a:rPr>
              <a:pPr>
                <a:defRPr/>
              </a:pPr>
              <a:t>‹#›</a:t>
            </a:fld>
            <a:endParaRPr lang="en-US" dirty="0">
              <a:solidFill>
                <a:srgbClr val="404040"/>
              </a:solidFill>
            </a:endParaRPr>
          </a:p>
        </p:txBody>
      </p:sp>
    </p:spTree>
    <p:extLst>
      <p:ext uri="{BB962C8B-B14F-4D97-AF65-F5344CB8AC3E}">
        <p14:creationId xmlns:p14="http://schemas.microsoft.com/office/powerpoint/2010/main" val="140329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FF567BB-A91C-E04F-B4E9-677CEE77F8D9}" type="slidenum">
              <a:rPr lang="en-US" smtClean="0"/>
              <a:pPr/>
              <a:t>‹#›</a:t>
            </a:fld>
            <a:endParaRPr lang="en-US" dirty="0"/>
          </a:p>
        </p:txBody>
      </p:sp>
    </p:spTree>
    <p:extLst>
      <p:ext uri="{BB962C8B-B14F-4D97-AF65-F5344CB8AC3E}">
        <p14:creationId xmlns:p14="http://schemas.microsoft.com/office/powerpoint/2010/main" val="1342277800"/>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pPr/>
              <a:t>‹#›</a:t>
            </a:fld>
            <a:endParaRPr lang="en-US"/>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9" r:id="rId3"/>
    <p:sldLayoutId id="2147483674" r:id="rId4"/>
    <p:sldLayoutId id="2147483680" r:id="rId5"/>
    <p:sldLayoutId id="2147483682" r:id="rId6"/>
    <p:sldLayoutId id="2147483691" r:id="rId7"/>
    <p:sldLayoutId id="2147483692" r:id="rId8"/>
    <p:sldLayoutId id="2147483693" r:id="rId9"/>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latin typeface="Corbel"/>
            </a:endParaRPr>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latin typeface="Corbel"/>
              </a:rPr>
              <a:pPr/>
              <a:t>‹#›</a:t>
            </a:fld>
            <a:endParaRPr lang="en-US">
              <a:latin typeface="Corbel"/>
            </a:endParaRPr>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83684" r:id="rId1"/>
    <p:sldLayoutId id="2147483688" r:id="rId2"/>
    <p:sldLayoutId id="2147483689" r:id="rId3"/>
    <p:sldLayoutId id="2147483690" r:id="rId4"/>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jpeg"/><Relationship Id="rId6" Type="http://schemas.microsoft.com/office/2007/relationships/hdphoto" Target="../media/hdphoto2.wdp"/><Relationship Id="rId7"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png"/><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jp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8.xml"/><Relationship Id="rId2" Type="http://schemas.openxmlformats.org/officeDocument/2006/relationships/hyperlink" Target="https://github.com/paypal/cbflum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69.png"/><Relationship Id="rId5" Type="http://schemas.openxmlformats.org/officeDocument/2006/relationships/image" Target="../media/image40.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ouchbase/couchbase-kafka-connector/" TargetMode="External"/><Relationship Id="rId4" Type="http://schemas.openxmlformats.org/officeDocument/2006/relationships/hyperlink" Target="https://issues.couchbase.com/projects/KAFKAC" TargetMode="External"/><Relationship Id="rId5" Type="http://schemas.openxmlformats.org/officeDocument/2006/relationships/hyperlink" Target="http://developer.couchbase.com/documentation/server/4.1/connectors/kafka-1.2/kafka-intro.html" TargetMode="External"/><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fFPVwYKUTHs" TargetMode="External"/><Relationship Id="rId4" Type="http://schemas.openxmlformats.org/officeDocument/2006/relationships/hyperlink" Target="http://blog.couchbase.com/2015/november/kafka-and-couchbase-up-and-running-in-10-minutes" TargetMode="External"/><Relationship Id="rId5" Type="http://schemas.openxmlformats.org/officeDocument/2006/relationships/hyperlink" Target="http://developer.couchbase.com/documentation/server/4.1/connectors/kafka-1.2/kafka-intro.html" TargetMode="External"/><Relationship Id="rId6" Type="http://schemas.openxmlformats.org/officeDocument/2006/relationships/hyperlink" Target="http://blogs.avalonconsult.com/blog/big-data/purchase-transaction-alerting-with-couchbase-and-kafka/" TargetMode="External"/><Relationship Id="rId7" Type="http://schemas.openxmlformats.org/officeDocument/2006/relationships/hyperlink" Target="https://github.com/Avalon-Consulting-LLC/couchbase-kafka"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hyperlink" Target="https://www.brighttalk.com/webcast/12891/196891"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9" Type="http://schemas.openxmlformats.org/officeDocument/2006/relationships/image" Target="../media/image12.jpeg"/><Relationship Id="rId20" Type="http://schemas.openxmlformats.org/officeDocument/2006/relationships/image" Target="../media/image23.emf"/><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emf"/><Relationship Id="rId19" Type="http://schemas.openxmlformats.org/officeDocument/2006/relationships/image" Target="../media/image22.emf"/><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 Id="rId3" Type="http://schemas.openxmlformats.org/officeDocument/2006/relationships/image" Target="../media/image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jpeg"/><Relationship Id="rId6" Type="http://schemas.microsoft.com/office/2007/relationships/hdphoto" Target="../media/hdphoto2.wdp"/><Relationship Id="rId7" Type="http://schemas.openxmlformats.org/officeDocument/2006/relationships/image" Target="../media/image54.png"/><Relationship Id="rId8"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jpeg"/><Relationship Id="rId6" Type="http://schemas.microsoft.com/office/2007/relationships/hdphoto" Target="../media/hdphoto2.wdp"/><Relationship Id="rId7" Type="http://schemas.openxmlformats.org/officeDocument/2006/relationships/image" Target="../media/image54.png"/><Relationship Id="rId8"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jpeg"/><Relationship Id="rId6" Type="http://schemas.microsoft.com/office/2007/relationships/hdphoto" Target="../media/hdphoto2.wdp"/><Relationship Id="rId7" Type="http://schemas.openxmlformats.org/officeDocument/2006/relationships/image" Target="../media/image54.png"/><Relationship Id="rId8"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hyperlink" Target="http://www.github.com/couchbaselabs/couchbase-spark-connector" TargetMode="External"/><Relationship Id="rId4" Type="http://schemas.openxmlformats.org/officeDocument/2006/relationships/hyperlink" Target="https://issues.couchbase.com/projects/SPARKC" TargetMode="External"/><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ouchbaselabs/couchbase-spark-connector" TargetMode="External"/><Relationship Id="rId4" Type="http://schemas.openxmlformats.org/officeDocument/2006/relationships/hyperlink" Target="https://youtu.be/sBnAf7gAfLc" TargetMode="External"/><Relationship Id="rId5" Type="http://schemas.openxmlformats.org/officeDocument/2006/relationships/hyperlink" Target="http://developer.couchbase.com/documentation/server/current/connectors/spark-1.0/spark-intro.html" TargetMode="External"/><Relationship Id="rId6" Type="http://schemas.openxmlformats.org/officeDocument/2006/relationships/hyperlink" Target="http://blogs.avalonconsult.com/blog/big-data/combining-operational-and-analytical-big-data-using-couchbase-and-spark-a-market-basket-analysis-example/" TargetMode="External"/><Relationship Id="rId7" Type="http://schemas.openxmlformats.org/officeDocument/2006/relationships/hyperlink" Target="https://github.com/Avalon-Consulting-LLC/couchbase-spark-mba" TargetMode="External"/><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image" Target="../media/image32.em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dirty="0" smtClean="0"/>
              <a:t>Couchbase Data Pipeline</a:t>
            </a:r>
            <a:endParaRPr lang="en-US" dirty="0"/>
          </a:p>
        </p:txBody>
      </p:sp>
      <p:sp>
        <p:nvSpPr>
          <p:cNvPr id="5" name="Subtitle 4"/>
          <p:cNvSpPr>
            <a:spLocks noGrp="1"/>
          </p:cNvSpPr>
          <p:nvPr>
            <p:ph type="subTitle" idx="1"/>
          </p:nvPr>
        </p:nvSpPr>
        <p:spPr/>
        <p:txBody>
          <a:bodyPr/>
          <a:lstStyle/>
          <a:p>
            <a:r>
              <a:rPr lang="en-US" dirty="0"/>
              <a:t>Stream your Operational Data w/ Apache Spark &amp; Kafka into </a:t>
            </a:r>
            <a:r>
              <a:rPr lang="en-US" dirty="0" err="1"/>
              <a:t>Hadoop</a:t>
            </a:r>
            <a:r>
              <a:rPr lang="en-US" dirty="0"/>
              <a:t> using Couchbase</a:t>
            </a:r>
            <a:endParaRPr lang="en-US" dirty="0"/>
          </a:p>
        </p:txBody>
      </p:sp>
    </p:spTree>
    <p:extLst>
      <p:ext uri="{BB962C8B-B14F-4D97-AF65-F5344CB8AC3E}">
        <p14:creationId xmlns:p14="http://schemas.microsoft.com/office/powerpoint/2010/main" val="13998232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DCP</a:t>
            </a:r>
            <a:endParaRPr lang="en-US" dirty="0"/>
          </a:p>
        </p:txBody>
      </p:sp>
      <p:sp>
        <p:nvSpPr>
          <p:cNvPr id="3" name="Content Placeholder 2"/>
          <p:cNvSpPr>
            <a:spLocks noGrp="1"/>
          </p:cNvSpPr>
          <p:nvPr>
            <p:ph idx="1"/>
          </p:nvPr>
        </p:nvSpPr>
        <p:spPr>
          <a:xfrm>
            <a:off x="457201" y="685800"/>
            <a:ext cx="8007738" cy="3394472"/>
          </a:xfrm>
        </p:spPr>
        <p:txBody>
          <a:bodyPr/>
          <a:lstStyle/>
          <a:p>
            <a:r>
              <a:rPr lang="en-US" dirty="0" smtClean="0"/>
              <a:t>Database Change Protocol</a:t>
            </a:r>
          </a:p>
          <a:p>
            <a:pPr lvl="1"/>
            <a:r>
              <a:rPr lang="en-US" sz="1400" dirty="0" smtClean="0"/>
              <a:t>Since Couchbase Server 3.x internal </a:t>
            </a:r>
            <a:r>
              <a:rPr lang="en-US" sz="1400" dirty="0" smtClean="0"/>
              <a:t>standard </a:t>
            </a:r>
            <a:r>
              <a:rPr lang="en-US" sz="1400" dirty="0" smtClean="0"/>
              <a:t>to handle </a:t>
            </a:r>
            <a:r>
              <a:rPr lang="en-US" sz="1400" dirty="0" smtClean="0"/>
              <a:t>changes</a:t>
            </a:r>
            <a:endParaRPr lang="en-US" sz="1400" dirty="0" smtClean="0"/>
          </a:p>
          <a:p>
            <a:pPr lvl="1"/>
            <a:r>
              <a:rPr lang="en-US" sz="1400" dirty="0" smtClean="0"/>
              <a:t>Clients: Intra-Cluster Replication, Indexing, XDCR </a:t>
            </a:r>
          </a:p>
          <a:p>
            <a:r>
              <a:rPr lang="en-US" dirty="0" smtClean="0"/>
              <a:t>Mutation</a:t>
            </a:r>
          </a:p>
          <a:p>
            <a:pPr lvl="1"/>
            <a:r>
              <a:rPr lang="en-US" sz="1400" dirty="0" smtClean="0"/>
              <a:t>Event which is raised in case of a creation, update or delete</a:t>
            </a:r>
          </a:p>
          <a:p>
            <a:pPr lvl="1"/>
            <a:r>
              <a:rPr lang="en-US" sz="1400" dirty="0" smtClean="0"/>
              <a:t>Each mutation that occurs in a </a:t>
            </a:r>
            <a:r>
              <a:rPr lang="en-US" sz="1400" dirty="0" err="1" smtClean="0"/>
              <a:t>vBucket</a:t>
            </a:r>
            <a:r>
              <a:rPr lang="en-US" sz="1400" dirty="0" smtClean="0"/>
              <a:t> has a sequence number</a:t>
            </a:r>
          </a:p>
          <a:p>
            <a:r>
              <a:rPr lang="en-US" dirty="0" smtClean="0"/>
              <a:t>Core of the 2.x Java SDK</a:t>
            </a:r>
          </a:p>
          <a:p>
            <a:pPr lvl="1"/>
            <a:r>
              <a:rPr lang="en-US" sz="1400" dirty="0" smtClean="0"/>
              <a:t>Can consume DCP streams</a:t>
            </a:r>
          </a:p>
          <a:p>
            <a:pPr lvl="1"/>
            <a:r>
              <a:rPr lang="en-US" sz="1400" b="1" dirty="0" smtClean="0"/>
              <a:t>Important: </a:t>
            </a:r>
            <a:r>
              <a:rPr lang="en-US" sz="1400" dirty="0" smtClean="0"/>
              <a:t>API not </a:t>
            </a:r>
            <a:r>
              <a:rPr lang="en-US" sz="1400" dirty="0" smtClean="0"/>
              <a:t>yet </a:t>
            </a:r>
            <a:r>
              <a:rPr lang="en-US" sz="1400" dirty="0" smtClean="0"/>
              <a:t>exposed </a:t>
            </a:r>
            <a:r>
              <a:rPr lang="en-US" sz="1400" dirty="0" smtClean="0"/>
              <a:t>but used to implement Connectors </a:t>
            </a:r>
            <a:r>
              <a:rPr lang="en-US" sz="1400" dirty="0" smtClean="0"/>
              <a:t>provided </a:t>
            </a:r>
            <a:r>
              <a:rPr lang="en-US" sz="1400" dirty="0" smtClean="0"/>
              <a:t>by Couchbase</a:t>
            </a:r>
          </a:p>
        </p:txBody>
      </p:sp>
    </p:spTree>
    <p:extLst>
      <p:ext uri="{BB962C8B-B14F-4D97-AF65-F5344CB8AC3E}">
        <p14:creationId xmlns:p14="http://schemas.microsoft.com/office/powerpoint/2010/main" val="13778243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736" y="1227566"/>
            <a:ext cx="6109095" cy="3270235"/>
          </a:xfrm>
          <a:prstGeom prst="rect">
            <a:avLst/>
          </a:prstGeom>
        </p:spPr>
        <p:txBody>
          <a:bodyPr vert="horz" wrap="square" lIns="68589" tIns="68589" rIns="68589" bIns="68589" rtlCol="0">
            <a:noAutofit/>
          </a:bodyPr>
          <a:lstStyle/>
          <a:p>
            <a:endParaRPr lang="en-US" dirty="0"/>
          </a:p>
        </p:txBody>
      </p:sp>
      <p:pic>
        <p:nvPicPr>
          <p:cNvPr id="5" name="Picture 4"/>
          <p:cNvPicPr>
            <a:picLocks noChangeAspect="1"/>
          </p:cNvPicPr>
          <p:nvPr/>
        </p:nvPicPr>
        <p:blipFill>
          <a:blip r:embed="rId3"/>
          <a:stretch>
            <a:fillRect/>
          </a:stretch>
        </p:blipFill>
        <p:spPr>
          <a:xfrm>
            <a:off x="1239687" y="3173334"/>
            <a:ext cx="6478015" cy="1619082"/>
          </a:xfrm>
          <a:prstGeom prst="rect">
            <a:avLst/>
          </a:prstGeom>
        </p:spPr>
      </p:pic>
      <p:sp>
        <p:nvSpPr>
          <p:cNvPr id="2" name="Title 1"/>
          <p:cNvSpPr>
            <a:spLocks noGrp="1"/>
          </p:cNvSpPr>
          <p:nvPr>
            <p:ph type="title"/>
          </p:nvPr>
        </p:nvSpPr>
        <p:spPr/>
        <p:txBody>
          <a:bodyPr/>
          <a:lstStyle/>
          <a:p>
            <a:r>
              <a:rPr lang="en-US" dirty="0" smtClean="0"/>
              <a:t>Couchbase Data Pipeline</a:t>
            </a:r>
            <a:endParaRPr lang="en-US" dirty="0"/>
          </a:p>
        </p:txBody>
      </p:sp>
      <p:sp>
        <p:nvSpPr>
          <p:cNvPr id="6" name="Content Placeholder 5"/>
          <p:cNvSpPr>
            <a:spLocks noGrp="1"/>
          </p:cNvSpPr>
          <p:nvPr>
            <p:ph idx="1"/>
          </p:nvPr>
        </p:nvSpPr>
        <p:spPr/>
        <p:txBody>
          <a:bodyPr/>
          <a:lstStyle/>
          <a:p>
            <a:r>
              <a:rPr lang="en-US" smtClean="0"/>
              <a:t>Couchbase is primarily online operational NoSQL datastore, low latency, scalable</a:t>
            </a:r>
          </a:p>
          <a:p>
            <a:r>
              <a:rPr lang="en-US" smtClean="0"/>
              <a:t>Data Source</a:t>
            </a:r>
          </a:p>
          <a:p>
            <a:pPr lvl="1"/>
            <a:r>
              <a:rPr lang="en-US" smtClean="0"/>
              <a:t>Example: Pulling user profiles into Hadoop for deep analytics</a:t>
            </a:r>
          </a:p>
          <a:p>
            <a:r>
              <a:rPr lang="en-US" smtClean="0"/>
              <a:t>Data Sink</a:t>
            </a:r>
          </a:p>
          <a:p>
            <a:pPr lvl="1"/>
            <a:r>
              <a:rPr lang="en-US" smtClean="0"/>
              <a:t>Example: training machine learning models that are then cached / served from Couchbase</a:t>
            </a:r>
          </a:p>
          <a:p>
            <a:endParaRPr lang="en-US" smtClean="0"/>
          </a:p>
          <a:p>
            <a:endParaRPr lang="en-US" smtClean="0"/>
          </a:p>
          <a:p>
            <a:endParaRPr lang="en-US" smtClean="0"/>
          </a:p>
          <a:p>
            <a:endParaRPr lang="en-US" dirty="0"/>
          </a:p>
        </p:txBody>
      </p:sp>
      <p:sp>
        <p:nvSpPr>
          <p:cNvPr id="10" name="Rectangle 9"/>
          <p:cNvSpPr/>
          <p:nvPr/>
        </p:nvSpPr>
        <p:spPr>
          <a:xfrm>
            <a:off x="3007067" y="3319160"/>
            <a:ext cx="1006349" cy="133006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NoSQL</a:t>
            </a:r>
            <a:endParaRPr lang="en-US" sz="1400" dirty="0"/>
          </a:p>
        </p:txBody>
      </p:sp>
      <p:sp>
        <p:nvSpPr>
          <p:cNvPr id="11" name="Rectangle 10"/>
          <p:cNvSpPr/>
          <p:nvPr/>
        </p:nvSpPr>
        <p:spPr>
          <a:xfrm>
            <a:off x="4944539" y="3319160"/>
            <a:ext cx="1006349" cy="133006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Spark</a:t>
            </a:r>
          </a:p>
          <a:p>
            <a:pPr algn="ctr"/>
            <a:r>
              <a:rPr lang="en-US" sz="1400" dirty="0" smtClean="0"/>
              <a:t/>
            </a:r>
            <a:br>
              <a:rPr lang="en-US" sz="1400" dirty="0" smtClean="0"/>
            </a:br>
            <a:r>
              <a:rPr lang="en-US" sz="1400" dirty="0" err="1" smtClean="0"/>
              <a:t>Hadoop</a:t>
            </a:r>
            <a:endParaRPr lang="en-US" sz="1400" dirty="0"/>
          </a:p>
        </p:txBody>
      </p:sp>
      <p:sp>
        <p:nvSpPr>
          <p:cNvPr id="12" name="Rectangle 11"/>
          <p:cNvSpPr/>
          <p:nvPr/>
        </p:nvSpPr>
        <p:spPr>
          <a:xfrm>
            <a:off x="1389720" y="3319160"/>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Web</a:t>
            </a:r>
            <a:endParaRPr lang="en-US" sz="1400" dirty="0"/>
          </a:p>
        </p:txBody>
      </p:sp>
      <p:sp>
        <p:nvSpPr>
          <p:cNvPr id="13" name="Rectangle 12"/>
          <p:cNvSpPr/>
          <p:nvPr/>
        </p:nvSpPr>
        <p:spPr>
          <a:xfrm>
            <a:off x="1389720" y="3831036"/>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Mobile</a:t>
            </a:r>
            <a:endParaRPr lang="en-US" sz="1400" dirty="0"/>
          </a:p>
        </p:txBody>
      </p:sp>
      <p:sp>
        <p:nvSpPr>
          <p:cNvPr id="14" name="Rectangle 13"/>
          <p:cNvSpPr/>
          <p:nvPr/>
        </p:nvSpPr>
        <p:spPr>
          <a:xfrm>
            <a:off x="1389720" y="4289745"/>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IoT</a:t>
            </a:r>
            <a:endParaRPr lang="en-US" sz="1400" dirty="0"/>
          </a:p>
        </p:txBody>
      </p:sp>
      <p:sp>
        <p:nvSpPr>
          <p:cNvPr id="15" name="Rectangle 14"/>
          <p:cNvSpPr/>
          <p:nvPr/>
        </p:nvSpPr>
        <p:spPr>
          <a:xfrm>
            <a:off x="6573866" y="3319160"/>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Analytics</a:t>
            </a:r>
            <a:endParaRPr lang="en-US" sz="1400" dirty="0"/>
          </a:p>
        </p:txBody>
      </p:sp>
      <p:sp>
        <p:nvSpPr>
          <p:cNvPr id="16" name="Rectangle 15"/>
          <p:cNvSpPr/>
          <p:nvPr/>
        </p:nvSpPr>
        <p:spPr>
          <a:xfrm>
            <a:off x="6573866" y="3831036"/>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Discovery</a:t>
            </a:r>
            <a:endParaRPr lang="en-US" sz="1400" dirty="0"/>
          </a:p>
        </p:txBody>
      </p:sp>
      <p:sp>
        <p:nvSpPr>
          <p:cNvPr id="17" name="Rectangle 16"/>
          <p:cNvSpPr/>
          <p:nvPr/>
        </p:nvSpPr>
        <p:spPr>
          <a:xfrm>
            <a:off x="6573866" y="4289745"/>
            <a:ext cx="994369" cy="3594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Prediction</a:t>
            </a:r>
            <a:endParaRPr lang="en-US" sz="1400" dirty="0"/>
          </a:p>
        </p:txBody>
      </p:sp>
    </p:spTree>
    <p:extLst>
      <p:ext uri="{BB962C8B-B14F-4D97-AF65-F5344CB8AC3E}">
        <p14:creationId xmlns:p14="http://schemas.microsoft.com/office/powerpoint/2010/main" val="3797144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Data Pipeline</a:t>
            </a:r>
            <a:endParaRPr lang="en-US" dirty="0"/>
          </a:p>
        </p:txBody>
      </p:sp>
      <p:graphicFrame>
        <p:nvGraphicFramePr>
          <p:cNvPr id="7" name="Table 6"/>
          <p:cNvGraphicFramePr>
            <a:graphicFrameLocks noGrp="1"/>
          </p:cNvGraphicFramePr>
          <p:nvPr>
            <p:extLst/>
          </p:nvPr>
        </p:nvGraphicFramePr>
        <p:xfrm>
          <a:off x="198157" y="1059087"/>
          <a:ext cx="8641044" cy="3631686"/>
        </p:xfrm>
        <a:graphic>
          <a:graphicData uri="http://schemas.openxmlformats.org/drawingml/2006/table">
            <a:tbl>
              <a:tblPr>
                <a:tableStyleId>{5C22544A-7EE6-4342-B048-85BDC9FD1C3A}</a:tableStyleId>
              </a:tblPr>
              <a:tblGrid>
                <a:gridCol w="2133295"/>
                <a:gridCol w="2187225"/>
                <a:gridCol w="2160262"/>
                <a:gridCol w="2160262"/>
              </a:tblGrid>
              <a:tr h="323510">
                <a:tc>
                  <a:txBody>
                    <a:bodyPr/>
                    <a:lstStyle/>
                    <a:p>
                      <a:pPr algn="ctr"/>
                      <a:endParaRPr lang="en-US" sz="1800" b="1" dirty="0">
                        <a:solidFill>
                          <a:schemeClr val="bg1"/>
                        </a:solidFill>
                        <a:latin typeface="KievitOT-Regular" charset="0"/>
                        <a:ea typeface="KievitOT-Regular" charset="0"/>
                        <a:cs typeface="KievitOT-Regular" charset="0"/>
                      </a:endParaRPr>
                    </a:p>
                  </a:txBody>
                  <a:tcPr anchor="ctr">
                    <a:lnL w="9525" cap="flat" cmpd="sng" algn="ctr">
                      <a:solidFill>
                        <a:srgbClr val="E40121"/>
                      </a:solidFill>
                      <a:prstDash val="solid"/>
                      <a:round/>
                      <a:headEnd type="none" w="med" len="med"/>
                      <a:tailEnd type="none" w="med" len="med"/>
                    </a:lnL>
                    <a:lnR w="12700" cmpd="sng">
                      <a:noFill/>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solidFill>
                      <a:srgbClr val="E4012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KievitOT-Regular" charset="0"/>
                          <a:ea typeface="KievitOT-Regular" charset="0"/>
                          <a:cs typeface="KievitOT-Regular" charset="0"/>
                        </a:rPr>
                        <a:t>         Couchbase</a:t>
                      </a:r>
                    </a:p>
                  </a:txBody>
                  <a:tcPr anchor="ctr">
                    <a:lnL w="12700" cmpd="sng">
                      <a:noFill/>
                    </a:lnL>
                    <a:lnR w="12700" cmpd="sng">
                      <a:noFill/>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solidFill>
                      <a:srgbClr val="E40121"/>
                    </a:solidFill>
                  </a:tcPr>
                </a:tc>
                <a:tc>
                  <a:txBody>
                    <a:bodyPr/>
                    <a:lstStyle/>
                    <a:p>
                      <a:pPr algn="ctr"/>
                      <a:r>
                        <a:rPr lang="en-US" sz="1800" b="1" dirty="0" smtClean="0">
                          <a:solidFill>
                            <a:schemeClr val="bg1"/>
                          </a:solidFill>
                          <a:latin typeface="KievitOT-Regular" charset="0"/>
                          <a:ea typeface="KievitOT-Regular" charset="0"/>
                          <a:cs typeface="KievitOT-Regular" charset="0"/>
                        </a:rPr>
                        <a:t>Spark</a:t>
                      </a:r>
                      <a:endParaRPr lang="en-US" sz="1800" b="1" dirty="0">
                        <a:solidFill>
                          <a:schemeClr val="bg1"/>
                        </a:solidFill>
                        <a:latin typeface="KievitOT-Regular" charset="0"/>
                        <a:ea typeface="KievitOT-Regular" charset="0"/>
                        <a:cs typeface="KievitOT-Regular" charset="0"/>
                      </a:endParaRPr>
                    </a:p>
                  </a:txBody>
                  <a:tcPr anchor="ctr">
                    <a:lnL w="12700" cmpd="sng">
                      <a:noFill/>
                    </a:lnL>
                    <a:lnR w="12700" cmpd="sng">
                      <a:noFill/>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solidFill>
                      <a:srgbClr val="E40121"/>
                    </a:solidFill>
                  </a:tcPr>
                </a:tc>
                <a:tc>
                  <a:txBody>
                    <a:bodyPr/>
                    <a:lstStyle/>
                    <a:p>
                      <a:pPr algn="r"/>
                      <a:r>
                        <a:rPr lang="en-US" sz="1800" b="1" dirty="0" smtClean="0">
                          <a:solidFill>
                            <a:schemeClr val="bg1"/>
                          </a:solidFill>
                          <a:latin typeface="KievitOT-Regular" charset="0"/>
                          <a:ea typeface="KievitOT-Regular" charset="0"/>
                          <a:cs typeface="KievitOT-Regular" charset="0"/>
                        </a:rPr>
                        <a:t>Hadoop (Hive)</a:t>
                      </a:r>
                      <a:endParaRPr lang="en-US" sz="1800" b="1" dirty="0">
                        <a:solidFill>
                          <a:schemeClr val="bg1"/>
                        </a:solidFill>
                        <a:latin typeface="KievitOT-Regular" charset="0"/>
                        <a:ea typeface="KievitOT-Regular" charset="0"/>
                        <a:cs typeface="KievitOT-Regular" charset="0"/>
                      </a:endParaRPr>
                    </a:p>
                  </a:txBody>
                  <a:tcPr anchor="ctr">
                    <a:lnL w="12700" cmpd="sng">
                      <a:noFill/>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solidFill>
                      <a:srgbClr val="E40121"/>
                    </a:solidFill>
                  </a:tcPr>
                </a:tc>
              </a:tr>
              <a:tr h="560826">
                <a:tc>
                  <a:txBody>
                    <a:bodyPr/>
                    <a:lstStyle/>
                    <a:p>
                      <a:r>
                        <a:rPr lang="en-US" sz="1600" i="1" dirty="0" smtClean="0">
                          <a:solidFill>
                            <a:schemeClr val="tx1"/>
                          </a:solidFill>
                          <a:latin typeface="KievitOT-Regular" charset="0"/>
                          <a:ea typeface="KievitOT-Regular" charset="0"/>
                          <a:cs typeface="KievitOT-Regular" charset="0"/>
                        </a:rPr>
                        <a:t>Use cases</a:t>
                      </a:r>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indent="-285750">
                        <a:buFont typeface="Arial"/>
                        <a:buChar char="•"/>
                      </a:pPr>
                      <a:r>
                        <a:rPr lang="en-US" sz="1600" b="1" dirty="0" smtClean="0">
                          <a:solidFill>
                            <a:schemeClr val="tx1"/>
                          </a:solidFill>
                          <a:latin typeface="KievitOT-Regular" charset="0"/>
                          <a:ea typeface="KievitOT-Regular" charset="0"/>
                          <a:cs typeface="KievitOT-Regular" charset="0"/>
                        </a:rPr>
                        <a:t>Operational</a:t>
                      </a:r>
                    </a:p>
                    <a:p>
                      <a:pPr marL="285750" indent="-285750">
                        <a:buFont typeface="Arial"/>
                        <a:buChar char="•"/>
                      </a:pPr>
                      <a:r>
                        <a:rPr lang="en-US" sz="1600" b="1" dirty="0" smtClean="0">
                          <a:solidFill>
                            <a:schemeClr val="tx1"/>
                          </a:solidFill>
                          <a:latin typeface="KievitOT-Regular" charset="0"/>
                          <a:ea typeface="KievitOT-Regular" charset="0"/>
                          <a:cs typeface="KievitOT-Regular" charset="0"/>
                        </a:rPr>
                        <a:t>Web /</a:t>
                      </a:r>
                      <a:r>
                        <a:rPr lang="en-US" sz="1600" b="1" baseline="0" dirty="0" smtClean="0">
                          <a:solidFill>
                            <a:schemeClr val="tx1"/>
                          </a:solidFill>
                          <a:latin typeface="KievitOT-Regular" charset="0"/>
                          <a:ea typeface="KievitOT-Regular" charset="0"/>
                          <a:cs typeface="KievitOT-Regular" charset="0"/>
                        </a:rPr>
                        <a:t> M</a:t>
                      </a:r>
                      <a:r>
                        <a:rPr lang="en-US" sz="1600" b="1" dirty="0" smtClean="0">
                          <a:solidFill>
                            <a:schemeClr val="tx1"/>
                          </a:solidFill>
                          <a:latin typeface="KievitOT-Regular" charset="0"/>
                          <a:ea typeface="KievitOT-Regular" charset="0"/>
                          <a:cs typeface="KievitOT-Regular" charset="0"/>
                        </a:rPr>
                        <a:t>obile</a:t>
                      </a:r>
                      <a:r>
                        <a:rPr lang="en-US" sz="1600" b="1" baseline="0" dirty="0" smtClean="0">
                          <a:solidFill>
                            <a:schemeClr val="tx1"/>
                          </a:solidFill>
                          <a:latin typeface="KievitOT-Regular" charset="0"/>
                          <a:ea typeface="KievitOT-Regular" charset="0"/>
                          <a:cs typeface="KievitOT-Regular" charset="0"/>
                        </a:rPr>
                        <a:t> </a:t>
                      </a:r>
                      <a:endParaRPr lang="en-US" sz="1600" b="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indent="-285750">
                        <a:buFont typeface="Arial"/>
                        <a:buChar char="•"/>
                      </a:pPr>
                      <a:r>
                        <a:rPr lang="en-US" sz="1600" b="0" dirty="0" smtClean="0">
                          <a:solidFill>
                            <a:schemeClr val="tx1"/>
                          </a:solidFill>
                          <a:latin typeface="KievitOT-Regular" charset="0"/>
                          <a:ea typeface="KievitOT-Regular" charset="0"/>
                          <a:cs typeface="KievitOT-Regular" charset="0"/>
                        </a:rPr>
                        <a:t>Analytics</a:t>
                      </a:r>
                    </a:p>
                    <a:p>
                      <a:pPr marL="285750" indent="-285750">
                        <a:buFont typeface="Arial"/>
                        <a:buChar char="•"/>
                      </a:pPr>
                      <a:r>
                        <a:rPr lang="en-US" sz="1600" b="0" dirty="0" smtClean="0">
                          <a:solidFill>
                            <a:schemeClr val="tx1"/>
                          </a:solidFill>
                          <a:latin typeface="KievitOT-Regular" charset="0"/>
                          <a:ea typeface="KievitOT-Regular" charset="0"/>
                          <a:cs typeface="KievitOT-Regular" charset="0"/>
                        </a:rPr>
                        <a:t>Machine Learning</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indent="-285750">
                        <a:buFont typeface="Arial"/>
                        <a:buChar char="•"/>
                      </a:pPr>
                      <a:r>
                        <a:rPr lang="en-US" sz="1600" b="0" dirty="0" smtClean="0">
                          <a:solidFill>
                            <a:schemeClr val="tx1"/>
                          </a:solidFill>
                          <a:latin typeface="KievitOT-Regular" charset="0"/>
                          <a:ea typeface="KievitOT-Regular" charset="0"/>
                          <a:cs typeface="KievitOT-Regular" charset="0"/>
                        </a:rPr>
                        <a:t>Analytics</a:t>
                      </a:r>
                    </a:p>
                    <a:p>
                      <a:pPr marL="285750" indent="-285750">
                        <a:buFont typeface="Arial"/>
                        <a:buChar char="•"/>
                      </a:pPr>
                      <a:r>
                        <a:rPr lang="en-US" sz="1600" b="0" dirty="0" smtClean="0">
                          <a:solidFill>
                            <a:schemeClr val="tx1"/>
                          </a:solidFill>
                          <a:latin typeface="KievitOT-Regular" charset="0"/>
                          <a:ea typeface="KievitOT-Regular" charset="0"/>
                          <a:cs typeface="KievitOT-Regular" charset="0"/>
                        </a:rPr>
                        <a:t>Machine Learning</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640950">
                <a:tc>
                  <a:txBody>
                    <a:bodyPr/>
                    <a:lstStyle/>
                    <a:p>
                      <a:r>
                        <a:rPr lang="en-US" sz="1600" i="1" dirty="0" smtClean="0">
                          <a:solidFill>
                            <a:schemeClr val="tx1"/>
                          </a:solidFill>
                          <a:latin typeface="KievitOT-Regular" charset="0"/>
                          <a:ea typeface="KievitOT-Regular" charset="0"/>
                          <a:cs typeface="KievitOT-Regular" charset="0"/>
                        </a:rPr>
                        <a:t>Processing mode</a:t>
                      </a:r>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b="1" dirty="0" smtClean="0">
                          <a:solidFill>
                            <a:schemeClr val="tx1"/>
                          </a:solidFill>
                          <a:latin typeface="KievitOT-Regular" charset="0"/>
                          <a:ea typeface="KievitOT-Regular" charset="0"/>
                          <a:cs typeface="KievitOT-Regular" charset="0"/>
                        </a:rPr>
                        <a:t>Online </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b="0" dirty="0" smtClean="0">
                          <a:solidFill>
                            <a:schemeClr val="tx1"/>
                          </a:solidFill>
                          <a:latin typeface="KievitOT-Regular" charset="0"/>
                          <a:ea typeface="KievitOT-Regular" charset="0"/>
                          <a:cs typeface="KievitOT-Regular" charset="0"/>
                        </a:rPr>
                        <a:t>Ad Hoc</a:t>
                      </a: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indent="-285750">
                        <a:lnSpc>
                          <a:spcPct val="90000"/>
                        </a:lnSpc>
                        <a:buFont typeface="Arial"/>
                        <a:buChar char="•"/>
                      </a:pPr>
                      <a:r>
                        <a:rPr lang="en-US" sz="1600" b="0" dirty="0" smtClean="0">
                          <a:solidFill>
                            <a:schemeClr val="tx1"/>
                          </a:solidFill>
                          <a:latin typeface="KievitOT-Regular" charset="0"/>
                          <a:ea typeface="KievitOT-Regular" charset="0"/>
                          <a:cs typeface="KievitOT-Regular" charset="0"/>
                        </a:rPr>
                        <a:t>Ad</a:t>
                      </a:r>
                      <a:r>
                        <a:rPr lang="en-US" sz="1600" b="0" baseline="0" dirty="0" smtClean="0">
                          <a:solidFill>
                            <a:schemeClr val="tx1"/>
                          </a:solidFill>
                          <a:latin typeface="KievitOT-Regular" charset="0"/>
                          <a:ea typeface="KievitOT-Regular" charset="0"/>
                          <a:cs typeface="KievitOT-Regular" charset="0"/>
                        </a:rPr>
                        <a:t> Hoc </a:t>
                      </a:r>
                    </a:p>
                    <a:p>
                      <a:pPr marL="285750" indent="-285750">
                        <a:lnSpc>
                          <a:spcPct val="90000"/>
                        </a:lnSpc>
                        <a:buFont typeface="Arial"/>
                        <a:buChar char="•"/>
                      </a:pPr>
                      <a:r>
                        <a:rPr lang="en-US" sz="1600" b="0" dirty="0" smtClean="0">
                          <a:solidFill>
                            <a:schemeClr val="tx1"/>
                          </a:solidFill>
                          <a:latin typeface="KievitOT-Regular" charset="0"/>
                          <a:ea typeface="KievitOT-Regular" charset="0"/>
                          <a:cs typeface="KievitOT-Regular" charset="0"/>
                        </a:rPr>
                        <a:t>Batch</a:t>
                      </a:r>
                    </a:p>
                    <a:p>
                      <a:pPr marL="285750" marR="0" indent="-285750" algn="l" defTabSz="457200" rtl="0" eaLnBrk="1" fontAlgn="auto" latinLnBrk="0" hangingPunct="1">
                        <a:lnSpc>
                          <a:spcPct val="90000"/>
                        </a:lnSpc>
                        <a:spcBef>
                          <a:spcPts val="0"/>
                        </a:spcBef>
                        <a:spcAft>
                          <a:spcPts val="0"/>
                        </a:spcAft>
                        <a:buClrTx/>
                        <a:buSzTx/>
                        <a:buFont typeface="Arial"/>
                        <a:buChar char="•"/>
                        <a:tabLst/>
                        <a:defRPr/>
                      </a:pPr>
                      <a:r>
                        <a:rPr lang="en-US" sz="1600" b="0" dirty="0" smtClean="0">
                          <a:solidFill>
                            <a:srgbClr val="1E1C1C"/>
                          </a:solidFill>
                          <a:latin typeface="KievitOT-Regular" charset="0"/>
                          <a:ea typeface="KievitOT-Regular" charset="0"/>
                          <a:cs typeface="KievitOT-Regular" charset="0"/>
                        </a:rPr>
                        <a:t>Streaming</a:t>
                      </a:r>
                      <a:r>
                        <a:rPr lang="en-US" sz="1600" b="0" baseline="0" dirty="0" smtClean="0">
                          <a:solidFill>
                            <a:srgbClr val="1E1C1C"/>
                          </a:solidFill>
                          <a:latin typeface="KievitOT-Regular" charset="0"/>
                          <a:ea typeface="KievitOT-Regular" charset="0"/>
                          <a:cs typeface="KievitOT-Regular" charset="0"/>
                        </a:rPr>
                        <a:t> (+/-)</a:t>
                      </a:r>
                      <a:endParaRPr lang="en-US" sz="1600" b="0" dirty="0" smtClean="0">
                        <a:solidFill>
                          <a:srgbClr val="1E1C1C"/>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b="0" dirty="0" smtClean="0">
                          <a:solidFill>
                            <a:schemeClr val="tx1"/>
                          </a:solidFill>
                          <a:latin typeface="KievitOT-Regular" charset="0"/>
                          <a:ea typeface="KievitOT-Regular" charset="0"/>
                          <a:cs typeface="KievitOT-Regular" charset="0"/>
                        </a:rPr>
                        <a:t>Batch</a:t>
                      </a:r>
                    </a:p>
                    <a:p>
                      <a:pPr marL="285750" indent="-285750">
                        <a:buFont typeface="Arial"/>
                        <a:buChar char="•"/>
                      </a:pPr>
                      <a:r>
                        <a:rPr lang="en-US" sz="1600" b="0" dirty="0" smtClean="0">
                          <a:solidFill>
                            <a:schemeClr val="tx1"/>
                          </a:solidFill>
                          <a:latin typeface="KievitOT-Regular" charset="0"/>
                          <a:ea typeface="KievitOT-Regular" charset="0"/>
                          <a:cs typeface="KievitOT-Regular" charset="0"/>
                        </a:rPr>
                        <a:t>Ad Hoc (+/-)</a:t>
                      </a: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352038">
                <a:tc>
                  <a:txBody>
                    <a:bodyPr/>
                    <a:lstStyle/>
                    <a:p>
                      <a:r>
                        <a:rPr lang="en-US" sz="1600" i="1" dirty="0" smtClean="0">
                          <a:solidFill>
                            <a:schemeClr val="tx1"/>
                          </a:solidFill>
                          <a:latin typeface="KievitOT-Regular" charset="0"/>
                          <a:ea typeface="KievitOT-Regular" charset="0"/>
                          <a:cs typeface="KievitOT-Regular" charset="0"/>
                        </a:rPr>
                        <a:t>Low</a:t>
                      </a:r>
                      <a:r>
                        <a:rPr lang="en-US" sz="1600" i="1" baseline="0" dirty="0" smtClean="0">
                          <a:solidFill>
                            <a:schemeClr val="tx1"/>
                          </a:solidFill>
                          <a:latin typeface="KievitOT-Regular" charset="0"/>
                          <a:ea typeface="KievitOT-Regular" charset="0"/>
                          <a:cs typeface="KievitOT-Regular" charset="0"/>
                        </a:rPr>
                        <a:t> latency =</a:t>
                      </a:r>
                      <a:endParaRPr lang="en-US" sz="1600" i="1" dirty="0">
                        <a:solidFill>
                          <a:schemeClr val="tx1"/>
                        </a:solidFill>
                        <a:latin typeface="KievitOT-Regular" charset="0"/>
                        <a:ea typeface="KievitOT-Regular" charset="0"/>
                        <a:cs typeface="KievitOT-Regular" charset="0"/>
                      </a:endParaRPr>
                    </a:p>
                  </a:txBody>
                  <a:tcPr anchor="ct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1" dirty="0" smtClean="0">
                          <a:solidFill>
                            <a:schemeClr val="tx1"/>
                          </a:solidFill>
                          <a:latin typeface="KievitOT-Regular" charset="0"/>
                          <a:ea typeface="KievitOT-Regular" charset="0"/>
                          <a:cs typeface="KievitOT-Regular" charset="0"/>
                        </a:rPr>
                        <a:t>&lt; 1ms</a:t>
                      </a:r>
                      <a:r>
                        <a:rPr lang="en-US" sz="1600" b="1" baseline="0" dirty="0" smtClean="0">
                          <a:solidFill>
                            <a:schemeClr val="tx1"/>
                          </a:solidFill>
                          <a:latin typeface="KievitOT-Regular" charset="0"/>
                          <a:ea typeface="KievitOT-Regular" charset="0"/>
                          <a:cs typeface="KievitOT-Regular" charset="0"/>
                        </a:rPr>
                        <a:t> ops</a:t>
                      </a:r>
                      <a:endParaRPr lang="en-US" sz="1600" b="1" dirty="0">
                        <a:solidFill>
                          <a:schemeClr val="tx1"/>
                        </a:solidFill>
                        <a:latin typeface="KievitOT-Regular" charset="0"/>
                        <a:ea typeface="KievitOT-Regular" charset="0"/>
                        <a:cs typeface="KievitOT-Regular" charset="0"/>
                      </a:endParaRPr>
                    </a:p>
                  </a:txBody>
                  <a:tcPr anchor="ct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rgbClr val="1E1C1C"/>
                          </a:solidFill>
                          <a:latin typeface="KievitOT-Regular" charset="0"/>
                          <a:ea typeface="KievitOT-Regular" charset="0"/>
                          <a:cs typeface="KievitOT-Regular" charset="0"/>
                        </a:rPr>
                        <a:t>Seconds</a:t>
                      </a:r>
                      <a:endParaRPr lang="en-US" sz="1600" b="0" dirty="0">
                        <a:solidFill>
                          <a:srgbClr val="1E1C1C"/>
                        </a:solidFill>
                        <a:latin typeface="KievitOT-Regular" charset="0"/>
                        <a:ea typeface="KievitOT-Regular" charset="0"/>
                        <a:cs typeface="KievitOT-Regular" charset="0"/>
                      </a:endParaRPr>
                    </a:p>
                  </a:txBody>
                  <a:tcPr anchor="ct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Minutes</a:t>
                      </a:r>
                      <a:endParaRPr lang="en-US" sz="1600" b="0" dirty="0">
                        <a:solidFill>
                          <a:schemeClr val="tx1"/>
                        </a:solidFill>
                        <a:latin typeface="KievitOT-Regular" charset="0"/>
                        <a:ea typeface="KievitOT-Regular" charset="0"/>
                        <a:cs typeface="KievitOT-Regular" charset="0"/>
                      </a:endParaRPr>
                    </a:p>
                  </a:txBody>
                  <a:tcPr anchor="ct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319410">
                <a:tc>
                  <a:txBody>
                    <a:bodyPr/>
                    <a:lstStyle/>
                    <a:p>
                      <a:r>
                        <a:rPr lang="en-US" sz="1600" i="1" dirty="0" smtClean="0">
                          <a:solidFill>
                            <a:schemeClr val="tx1"/>
                          </a:solidFill>
                          <a:latin typeface="KievitOT-Regular" charset="0"/>
                          <a:ea typeface="KievitOT-Regular" charset="0"/>
                          <a:cs typeface="KievitOT-Regular" charset="0"/>
                        </a:rPr>
                        <a:t>Performance</a:t>
                      </a:r>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1" dirty="0" smtClean="0">
                          <a:solidFill>
                            <a:schemeClr val="tx1"/>
                          </a:solidFill>
                          <a:latin typeface="KievitOT-Regular" charset="0"/>
                          <a:ea typeface="KievitOT-Regular" charset="0"/>
                          <a:cs typeface="KievitOT-Regular" charset="0"/>
                        </a:rPr>
                        <a:t>Highly</a:t>
                      </a:r>
                      <a:r>
                        <a:rPr lang="en-US" sz="1600" b="1" baseline="0" dirty="0" smtClean="0">
                          <a:solidFill>
                            <a:schemeClr val="tx1"/>
                          </a:solidFill>
                          <a:latin typeface="KievitOT-Regular" charset="0"/>
                          <a:ea typeface="KievitOT-Regular" charset="0"/>
                          <a:cs typeface="KievitOT-Regular" charset="0"/>
                        </a:rPr>
                        <a:t> predictable</a:t>
                      </a:r>
                      <a:endParaRPr lang="en-US" sz="1600" b="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Variable</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Variable</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319410">
                <a:tc>
                  <a:txBody>
                    <a:bodyPr/>
                    <a:lstStyle/>
                    <a:p>
                      <a:r>
                        <a:rPr lang="en-US" sz="1600" i="1" dirty="0" smtClean="0">
                          <a:solidFill>
                            <a:schemeClr val="tx1"/>
                          </a:solidFill>
                          <a:latin typeface="KievitOT-Regular" charset="0"/>
                          <a:ea typeface="KievitOT-Regular" charset="0"/>
                          <a:cs typeface="KievitOT-Regular" charset="0"/>
                        </a:rPr>
                        <a:t>Users are typically…</a:t>
                      </a:r>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1" dirty="0" smtClean="0">
                          <a:solidFill>
                            <a:schemeClr val="tx1"/>
                          </a:solidFill>
                          <a:latin typeface="KievitOT-Regular" charset="0"/>
                          <a:ea typeface="KievitOT-Regular" charset="0"/>
                          <a:cs typeface="KievitOT-Regular" charset="0"/>
                        </a:rPr>
                        <a:t>Millions of customers</a:t>
                      </a:r>
                      <a:endParaRPr lang="en-US" sz="1600" b="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100’s of analysts or data scientists</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100’s of analysts or data scientists</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319410">
                <a:tc>
                  <a:txBody>
                    <a:bodyPr/>
                    <a:lstStyle/>
                    <a:p>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1" dirty="0" smtClean="0">
                          <a:solidFill>
                            <a:schemeClr val="tx2"/>
                          </a:solidFill>
                          <a:latin typeface="KievitOT-Regular" charset="0"/>
                          <a:ea typeface="KievitOT-Regular" charset="0"/>
                          <a:cs typeface="KievitOT-Regular" charset="0"/>
                        </a:rPr>
                        <a:t>Memory-centric</a:t>
                      </a:r>
                      <a:endParaRPr lang="en-US" sz="1600" b="1" dirty="0">
                        <a:solidFill>
                          <a:schemeClr val="tx2"/>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2"/>
                          </a:solidFill>
                          <a:latin typeface="KievitOT-Regular" charset="0"/>
                          <a:ea typeface="KievitOT-Regular" charset="0"/>
                          <a:cs typeface="KievitOT-Regular" charset="0"/>
                        </a:rPr>
                        <a:t>Memory-centric</a:t>
                      </a:r>
                      <a:endParaRPr lang="en-US" sz="1600" b="0" dirty="0">
                        <a:solidFill>
                          <a:schemeClr val="tx2"/>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Disk-centric</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r h="154305">
                <a:tc>
                  <a:txBody>
                    <a:bodyPr/>
                    <a:lstStyle/>
                    <a:p>
                      <a:r>
                        <a:rPr lang="en-US" sz="1600" i="1" dirty="0" smtClean="0">
                          <a:solidFill>
                            <a:schemeClr val="tx1"/>
                          </a:solidFill>
                          <a:latin typeface="KievitOT-Regular" charset="0"/>
                          <a:ea typeface="KievitOT-Regular" charset="0"/>
                          <a:cs typeface="KievitOT-Regular" charset="0"/>
                        </a:rPr>
                        <a:t>Big data =</a:t>
                      </a:r>
                      <a:endParaRPr lang="en-US" sz="1600" i="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1" dirty="0" smtClean="0">
                          <a:solidFill>
                            <a:schemeClr val="tx1"/>
                          </a:solidFill>
                          <a:latin typeface="KievitOT-Regular" charset="0"/>
                          <a:ea typeface="KievitOT-Regular" charset="0"/>
                          <a:cs typeface="KievitOT-Regular" charset="0"/>
                        </a:rPr>
                        <a:t>10s of Terabytes</a:t>
                      </a:r>
                      <a:endParaRPr lang="en-US" sz="1600" b="1"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rgbClr val="1E1C1C"/>
                          </a:solidFill>
                          <a:latin typeface="KievitOT-Regular" charset="0"/>
                          <a:ea typeface="KievitOT-Regular" charset="0"/>
                          <a:cs typeface="KievitOT-Regular" charset="0"/>
                        </a:rPr>
                        <a:t>Petabytes (?)</a:t>
                      </a:r>
                      <a:endParaRPr lang="en-US" sz="1600" b="0" dirty="0">
                        <a:solidFill>
                          <a:srgbClr val="1E1C1C"/>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c>
                  <a:txBody>
                    <a:bodyPr/>
                    <a:lstStyle/>
                    <a:p>
                      <a:r>
                        <a:rPr lang="en-US" sz="1600" b="0" dirty="0" smtClean="0">
                          <a:solidFill>
                            <a:schemeClr val="tx1"/>
                          </a:solidFill>
                          <a:latin typeface="KievitOT-Regular" charset="0"/>
                          <a:ea typeface="KievitOT-Regular" charset="0"/>
                          <a:cs typeface="KievitOT-Regular" charset="0"/>
                        </a:rPr>
                        <a:t>Petabytes</a:t>
                      </a:r>
                      <a:endParaRPr lang="en-US" sz="1600" b="0" dirty="0">
                        <a:solidFill>
                          <a:schemeClr val="tx1"/>
                        </a:solidFill>
                        <a:latin typeface="KievitOT-Regular" charset="0"/>
                        <a:ea typeface="KievitOT-Regular" charset="0"/>
                        <a:cs typeface="KievitOT-Regular" charset="0"/>
                      </a:endParaRPr>
                    </a:p>
                  </a:txBody>
                  <a:tcPr>
                    <a:lnL w="9525" cap="flat" cmpd="sng" algn="ctr">
                      <a:solidFill>
                        <a:srgbClr val="E40121"/>
                      </a:solidFill>
                      <a:prstDash val="solid"/>
                      <a:round/>
                      <a:headEnd type="none" w="med" len="med"/>
                      <a:tailEnd type="none" w="med" len="med"/>
                    </a:lnL>
                    <a:lnR w="9525" cap="flat" cmpd="sng" algn="ctr">
                      <a:solidFill>
                        <a:srgbClr val="E40121"/>
                      </a:solidFill>
                      <a:prstDash val="solid"/>
                      <a:round/>
                      <a:headEnd type="none" w="med" len="med"/>
                      <a:tailEnd type="none" w="med" len="med"/>
                    </a:lnR>
                    <a:lnT w="9525" cap="flat" cmpd="sng" algn="ctr">
                      <a:solidFill>
                        <a:srgbClr val="E40121"/>
                      </a:solidFill>
                      <a:prstDash val="solid"/>
                      <a:round/>
                      <a:headEnd type="none" w="med" len="med"/>
                      <a:tailEnd type="none" w="med" len="med"/>
                    </a:lnT>
                    <a:lnB w="9525" cap="flat" cmpd="sng" algn="ctr">
                      <a:solidFill>
                        <a:srgbClr val="E40121"/>
                      </a:solidFill>
                      <a:prstDash val="solid"/>
                      <a:round/>
                      <a:headEnd type="none" w="med" len="med"/>
                      <a:tailEnd type="none" w="med" len="med"/>
                    </a:lnB>
                    <a:noFill/>
                  </a:tcPr>
                </a:tc>
              </a:tr>
            </a:tbl>
          </a:graphicData>
        </a:graphic>
      </p:graphicFrame>
      <p:grpSp>
        <p:nvGrpSpPr>
          <p:cNvPr id="8" name="Group 7"/>
          <p:cNvGrpSpPr/>
          <p:nvPr/>
        </p:nvGrpSpPr>
        <p:grpSpPr>
          <a:xfrm>
            <a:off x="1006939" y="4698371"/>
            <a:ext cx="6802448" cy="400110"/>
            <a:chOff x="837650" y="889151"/>
            <a:chExt cx="6802448" cy="40011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880" y="920181"/>
              <a:ext cx="345218" cy="338050"/>
            </a:xfrm>
            <a:prstGeom prst="rect">
              <a:avLst/>
            </a:prstGeom>
          </p:spPr>
        </p:pic>
        <p:sp>
          <p:nvSpPr>
            <p:cNvPr id="10" name="TextBox 9"/>
            <p:cNvSpPr txBox="1"/>
            <p:nvPr/>
          </p:nvSpPr>
          <p:spPr>
            <a:xfrm>
              <a:off x="5341995" y="889151"/>
              <a:ext cx="1952885" cy="400110"/>
            </a:xfrm>
            <a:prstGeom prst="rect">
              <a:avLst/>
            </a:prstGeom>
            <a:noFill/>
          </p:spPr>
          <p:txBody>
            <a:bodyPr wrap="square" rtlCol="0">
              <a:spAutoFit/>
            </a:bodyPr>
            <a:lstStyle/>
            <a:p>
              <a:r>
                <a:rPr lang="en-US" sz="2000" b="1" dirty="0" smtClean="0">
                  <a:solidFill>
                    <a:srgbClr val="1E1C1C"/>
                  </a:solidFill>
                </a:rPr>
                <a:t>ANALYTICAL</a:t>
              </a:r>
              <a:endParaRPr lang="en-US" sz="2000" b="1" dirty="0">
                <a:solidFill>
                  <a:srgbClr val="1E1C1C"/>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650" y="920181"/>
              <a:ext cx="345218" cy="338050"/>
            </a:xfrm>
            <a:prstGeom prst="rect">
              <a:avLst/>
            </a:prstGeom>
          </p:spPr>
        </p:pic>
        <p:sp>
          <p:nvSpPr>
            <p:cNvPr id="12" name="TextBox 11"/>
            <p:cNvSpPr txBox="1"/>
            <p:nvPr/>
          </p:nvSpPr>
          <p:spPr>
            <a:xfrm>
              <a:off x="1304544" y="889151"/>
              <a:ext cx="2286000" cy="400110"/>
            </a:xfrm>
            <a:prstGeom prst="rect">
              <a:avLst/>
            </a:prstGeom>
            <a:noFill/>
          </p:spPr>
          <p:txBody>
            <a:bodyPr wrap="square" rtlCol="0">
              <a:spAutoFit/>
            </a:bodyPr>
            <a:lstStyle/>
            <a:p>
              <a:r>
                <a:rPr lang="en-US" sz="2000" b="1" dirty="0" smtClean="0">
                  <a:solidFill>
                    <a:srgbClr val="1E1C1C"/>
                  </a:solidFill>
                </a:rPr>
                <a:t>OPERATIONAL</a:t>
              </a:r>
              <a:endParaRPr lang="en-US" sz="2000" b="1" dirty="0">
                <a:solidFill>
                  <a:srgbClr val="1E1C1C"/>
                </a:solidFill>
              </a:endParaRPr>
            </a:p>
          </p:txBody>
        </p:sp>
      </p:grpSp>
      <p:sp>
        <p:nvSpPr>
          <p:cNvPr id="13" name="Rectangle 12"/>
          <p:cNvSpPr/>
          <p:nvPr/>
        </p:nvSpPr>
        <p:spPr>
          <a:xfrm>
            <a:off x="4394357" y="1059087"/>
            <a:ext cx="140484" cy="3631686"/>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4" name="Picture 3" descr="Screen Shot 2014-12-05 at 2.54.5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1870" y="797834"/>
            <a:ext cx="617936" cy="591453"/>
          </a:xfrm>
          <a:prstGeom prst="rect">
            <a:avLst/>
          </a:prstGeom>
          <a:ln w="3175">
            <a:solidFill>
              <a:schemeClr val="tx1"/>
            </a:solidFill>
          </a:ln>
        </p:spPr>
      </p:pic>
      <p:pic>
        <p:nvPicPr>
          <p:cNvPr id="6" name="Picture 5" descr="Screen Shot 2015-03-02 at 9.38.5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377" y="917169"/>
            <a:ext cx="931813" cy="472118"/>
          </a:xfrm>
          <a:prstGeom prst="rect">
            <a:avLst/>
          </a:prstGeom>
          <a:ln w="3175">
            <a:solidFill>
              <a:schemeClr val="tx1"/>
            </a:solidFill>
          </a:ln>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487726" y="760199"/>
            <a:ext cx="1046480" cy="733739"/>
          </a:xfrm>
          <a:prstGeom prst="rect">
            <a:avLst/>
          </a:prstGeom>
        </p:spPr>
      </p:pic>
      <p:sp>
        <p:nvSpPr>
          <p:cNvPr id="14" name="Rectangle 13"/>
          <p:cNvSpPr/>
          <p:nvPr/>
        </p:nvSpPr>
        <p:spPr>
          <a:xfrm>
            <a:off x="2200548" y="1074510"/>
            <a:ext cx="140484" cy="3631686"/>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951032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Couchbase Data Pipeline</a:t>
            </a:r>
          </a:p>
        </p:txBody>
      </p:sp>
      <p:sp>
        <p:nvSpPr>
          <p:cNvPr id="3" name="Slide Number Placeholder 2"/>
          <p:cNvSpPr>
            <a:spLocks noGrp="1"/>
          </p:cNvSpPr>
          <p:nvPr>
            <p:ph type="sldNum" sz="quarter" idx="4294967295"/>
          </p:nvPr>
        </p:nvSpPr>
        <p:spPr>
          <a:xfrm>
            <a:off x="8402638" y="4767263"/>
            <a:ext cx="741362" cy="274637"/>
          </a:xfrm>
          <a:prstGeom prst="rect">
            <a:avLst/>
          </a:prstGeom>
        </p:spPr>
        <p:txBody>
          <a:bodyPr/>
          <a:lstStyle/>
          <a:p>
            <a:fld id="{E728A94C-44F1-DF43-8BD8-694E750DEF33}" type="slidenum">
              <a:rPr lang="en-US" smtClean="0">
                <a:latin typeface="Corbel"/>
              </a:rPr>
              <a:pPr/>
              <a:t>13</a:t>
            </a:fld>
            <a:endParaRPr lang="en-US">
              <a:latin typeface="Corbe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70" y="2058954"/>
            <a:ext cx="1097280" cy="1074499"/>
          </a:xfrm>
          <a:prstGeom prst="rect">
            <a:avLst/>
          </a:prstGeom>
        </p:spPr>
      </p:pic>
      <p:sp>
        <p:nvSpPr>
          <p:cNvPr id="5" name="TextBox 4"/>
          <p:cNvSpPr txBox="1"/>
          <p:nvPr/>
        </p:nvSpPr>
        <p:spPr>
          <a:xfrm>
            <a:off x="416671" y="3141202"/>
            <a:ext cx="1097280" cy="307777"/>
          </a:xfrm>
          <a:prstGeom prst="rect">
            <a:avLst/>
          </a:prstGeom>
          <a:noFill/>
        </p:spPr>
        <p:txBody>
          <a:bodyPr wrap="square" rtlCol="0">
            <a:spAutoFit/>
          </a:bodyPr>
          <a:lstStyle/>
          <a:p>
            <a:pPr algn="ctr"/>
            <a:r>
              <a:rPr lang="en-US" sz="1400" dirty="0" smtClean="0">
                <a:solidFill>
                  <a:srgbClr val="1E1C1C"/>
                </a:solidFill>
                <a:latin typeface="Corbel"/>
              </a:rPr>
              <a:t>Operational</a:t>
            </a:r>
            <a:endParaRPr lang="en-US" sz="1400" dirty="0">
              <a:solidFill>
                <a:srgbClr val="1E1C1C"/>
              </a:solidFill>
              <a:latin typeface="Corbel"/>
            </a:endParaRPr>
          </a:p>
        </p:txBody>
      </p:sp>
      <p:pic>
        <p:nvPicPr>
          <p:cNvPr id="6" name="Picture 5" descr="veloc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851" y="2058953"/>
            <a:ext cx="1097280" cy="1074499"/>
          </a:xfrm>
          <a:prstGeom prst="rect">
            <a:avLst/>
          </a:prstGeom>
        </p:spPr>
      </p:pic>
      <p:sp>
        <p:nvSpPr>
          <p:cNvPr id="7" name="TextBox 6"/>
          <p:cNvSpPr txBox="1"/>
          <p:nvPr/>
        </p:nvSpPr>
        <p:spPr>
          <a:xfrm>
            <a:off x="1725826" y="3141200"/>
            <a:ext cx="1095305" cy="307777"/>
          </a:xfrm>
          <a:prstGeom prst="rect">
            <a:avLst/>
          </a:prstGeom>
          <a:noFill/>
        </p:spPr>
        <p:txBody>
          <a:bodyPr wrap="square" rtlCol="0">
            <a:spAutoFit/>
          </a:bodyPr>
          <a:lstStyle/>
          <a:p>
            <a:pPr algn="ctr"/>
            <a:r>
              <a:rPr lang="en-US" sz="1400" dirty="0" smtClean="0">
                <a:solidFill>
                  <a:srgbClr val="1E1C1C"/>
                </a:solidFill>
                <a:latin typeface="Corbel"/>
              </a:rPr>
              <a:t>Velocity</a:t>
            </a:r>
            <a:endParaRPr lang="en-US" sz="1400" dirty="0">
              <a:solidFill>
                <a:srgbClr val="1E1C1C"/>
              </a:solidFill>
              <a:latin typeface="Corbe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871" y="2053351"/>
            <a:ext cx="1097280" cy="1074498"/>
          </a:xfrm>
          <a:prstGeom prst="rect">
            <a:avLst/>
          </a:prstGeom>
        </p:spPr>
      </p:pic>
      <p:sp>
        <p:nvSpPr>
          <p:cNvPr id="9" name="TextBox 8"/>
          <p:cNvSpPr txBox="1"/>
          <p:nvPr/>
        </p:nvSpPr>
        <p:spPr>
          <a:xfrm>
            <a:off x="6322871" y="3135600"/>
            <a:ext cx="1097280" cy="307777"/>
          </a:xfrm>
          <a:prstGeom prst="rect">
            <a:avLst/>
          </a:prstGeom>
          <a:noFill/>
        </p:spPr>
        <p:txBody>
          <a:bodyPr wrap="square" rtlCol="0">
            <a:spAutoFit/>
          </a:bodyPr>
          <a:lstStyle/>
          <a:p>
            <a:pPr algn="ctr"/>
            <a:r>
              <a:rPr lang="en-US" sz="1400" dirty="0" smtClean="0">
                <a:solidFill>
                  <a:srgbClr val="1E1C1C"/>
                </a:solidFill>
                <a:latin typeface="Corbel"/>
              </a:rPr>
              <a:t>Analytical</a:t>
            </a:r>
            <a:endParaRPr lang="en-US" sz="1400" dirty="0">
              <a:solidFill>
                <a:srgbClr val="1E1C1C"/>
              </a:solidFill>
              <a:latin typeface="Corbel"/>
            </a:endParaRPr>
          </a:p>
        </p:txBody>
      </p:sp>
      <p:pic>
        <p:nvPicPr>
          <p:cNvPr id="10" name="Picture 9" descr="volu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051" y="2045599"/>
            <a:ext cx="1097280" cy="1074499"/>
          </a:xfrm>
          <a:prstGeom prst="rect">
            <a:avLst/>
          </a:prstGeom>
        </p:spPr>
      </p:pic>
      <p:sp>
        <p:nvSpPr>
          <p:cNvPr id="11" name="TextBox 10"/>
          <p:cNvSpPr txBox="1"/>
          <p:nvPr/>
        </p:nvSpPr>
        <p:spPr>
          <a:xfrm>
            <a:off x="7632026" y="3127846"/>
            <a:ext cx="1095305" cy="307777"/>
          </a:xfrm>
          <a:prstGeom prst="rect">
            <a:avLst/>
          </a:prstGeom>
          <a:noFill/>
        </p:spPr>
        <p:txBody>
          <a:bodyPr wrap="square" rtlCol="0">
            <a:spAutoFit/>
          </a:bodyPr>
          <a:lstStyle/>
          <a:p>
            <a:pPr algn="ctr"/>
            <a:r>
              <a:rPr lang="en-US" sz="1400" dirty="0" smtClean="0">
                <a:solidFill>
                  <a:srgbClr val="1E1C1C"/>
                </a:solidFill>
                <a:latin typeface="Corbel"/>
              </a:rPr>
              <a:t>Volume</a:t>
            </a:r>
            <a:endParaRPr lang="en-US" sz="1400" dirty="0">
              <a:solidFill>
                <a:srgbClr val="1E1C1C"/>
              </a:solidFill>
              <a:latin typeface="Corbe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855" y="2071428"/>
            <a:ext cx="1097280" cy="1074498"/>
          </a:xfrm>
          <a:prstGeom prst="rect">
            <a:avLst/>
          </a:prstGeom>
        </p:spPr>
      </p:pic>
      <p:sp>
        <p:nvSpPr>
          <p:cNvPr id="13" name="TextBox 12"/>
          <p:cNvSpPr txBox="1"/>
          <p:nvPr/>
        </p:nvSpPr>
        <p:spPr>
          <a:xfrm>
            <a:off x="3373700" y="3153678"/>
            <a:ext cx="1097280" cy="307777"/>
          </a:xfrm>
          <a:prstGeom prst="rect">
            <a:avLst/>
          </a:prstGeom>
          <a:noFill/>
        </p:spPr>
        <p:txBody>
          <a:bodyPr wrap="square" rtlCol="0">
            <a:spAutoFit/>
          </a:bodyPr>
          <a:lstStyle/>
          <a:p>
            <a:pPr algn="ctr"/>
            <a:r>
              <a:rPr lang="en-US" sz="1400" dirty="0" smtClean="0">
                <a:solidFill>
                  <a:srgbClr val="1E1C1C"/>
                </a:solidFill>
                <a:latin typeface="Corbel"/>
              </a:rPr>
              <a:t>Analytical</a:t>
            </a:r>
            <a:endParaRPr lang="en-US" sz="1400" dirty="0">
              <a:solidFill>
                <a:srgbClr val="1E1C1C"/>
              </a:solidFill>
              <a:latin typeface="Corbel"/>
            </a:endParaRPr>
          </a:p>
        </p:txBody>
      </p:sp>
      <p:pic>
        <p:nvPicPr>
          <p:cNvPr id="14" name="Picture 13" descr="veloc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700" y="2071428"/>
            <a:ext cx="1097280" cy="1074499"/>
          </a:xfrm>
          <a:prstGeom prst="rect">
            <a:avLst/>
          </a:prstGeom>
        </p:spPr>
      </p:pic>
      <p:sp>
        <p:nvSpPr>
          <p:cNvPr id="15" name="TextBox 14"/>
          <p:cNvSpPr txBox="1"/>
          <p:nvPr/>
        </p:nvSpPr>
        <p:spPr>
          <a:xfrm>
            <a:off x="4682855" y="3153675"/>
            <a:ext cx="1095305" cy="307777"/>
          </a:xfrm>
          <a:prstGeom prst="rect">
            <a:avLst/>
          </a:prstGeom>
          <a:noFill/>
        </p:spPr>
        <p:txBody>
          <a:bodyPr wrap="square" rtlCol="0">
            <a:spAutoFit/>
          </a:bodyPr>
          <a:lstStyle/>
          <a:p>
            <a:pPr algn="ctr"/>
            <a:r>
              <a:rPr lang="en-US" sz="1400" dirty="0" smtClean="0">
                <a:solidFill>
                  <a:srgbClr val="1E1C1C"/>
                </a:solidFill>
                <a:latin typeface="Corbel"/>
              </a:rPr>
              <a:t>Velocity</a:t>
            </a:r>
            <a:endParaRPr lang="en-US" sz="1400" dirty="0">
              <a:solidFill>
                <a:srgbClr val="1E1C1C"/>
              </a:solidFill>
              <a:latin typeface="Corbel"/>
            </a:endParaRPr>
          </a:p>
        </p:txBody>
      </p:sp>
      <p:pic>
        <p:nvPicPr>
          <p:cNvPr id="18" name="Picture 17" descr="couchbase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506" y="1534348"/>
            <a:ext cx="1586793" cy="365760"/>
          </a:xfrm>
          <a:prstGeom prst="rect">
            <a:avLst/>
          </a:prstGeom>
        </p:spPr>
      </p:pic>
      <p:sp>
        <p:nvSpPr>
          <p:cNvPr id="19" name="Rectangle 18"/>
          <p:cNvSpPr/>
          <p:nvPr/>
        </p:nvSpPr>
        <p:spPr>
          <a:xfrm>
            <a:off x="314858" y="1429379"/>
            <a:ext cx="2613322" cy="2141375"/>
          </a:xfrm>
          <a:prstGeom prst="rect">
            <a:avLst/>
          </a:prstGeom>
          <a:noFill/>
          <a:ln>
            <a:solidFill>
              <a:srgbClr val="1E1C1C"/>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sp>
        <p:nvSpPr>
          <p:cNvPr id="20" name="Rectangle 19"/>
          <p:cNvSpPr/>
          <p:nvPr/>
        </p:nvSpPr>
        <p:spPr>
          <a:xfrm>
            <a:off x="6220631" y="1423777"/>
            <a:ext cx="2613322" cy="2141375"/>
          </a:xfrm>
          <a:prstGeom prst="rect">
            <a:avLst/>
          </a:prstGeom>
          <a:noFill/>
          <a:ln>
            <a:solidFill>
              <a:srgbClr val="1E1C1C"/>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sp>
        <p:nvSpPr>
          <p:cNvPr id="21" name="Rectangle 20"/>
          <p:cNvSpPr/>
          <p:nvPr/>
        </p:nvSpPr>
        <p:spPr>
          <a:xfrm>
            <a:off x="3270152" y="1429379"/>
            <a:ext cx="2613322" cy="2141375"/>
          </a:xfrm>
          <a:prstGeom prst="rect">
            <a:avLst/>
          </a:prstGeom>
          <a:noFill/>
          <a:ln>
            <a:solidFill>
              <a:srgbClr val="1E1C1C"/>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pic>
        <p:nvPicPr>
          <p:cNvPr id="25" name="Picture 24" descr="hadoop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6714" y="1528746"/>
            <a:ext cx="1506353" cy="365760"/>
          </a:xfrm>
          <a:prstGeom prst="rect">
            <a:avLst/>
          </a:prstGeom>
        </p:spPr>
      </p:pic>
      <p:pic>
        <p:nvPicPr>
          <p:cNvPr id="26" name="Picture 25" descr="storm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8793" y="1575308"/>
            <a:ext cx="1002082" cy="365760"/>
          </a:xfrm>
          <a:prstGeom prst="rect">
            <a:avLst/>
          </a:prstGeom>
        </p:spPr>
      </p:pic>
      <p:pic>
        <p:nvPicPr>
          <p:cNvPr id="27" name="Picture 26" descr="spark_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1023" y="1575308"/>
            <a:ext cx="690653" cy="365760"/>
          </a:xfrm>
          <a:prstGeom prst="rect">
            <a:avLst/>
          </a:prstGeom>
        </p:spPr>
      </p:pic>
    </p:spTree>
    <p:extLst>
      <p:ext uri="{BB962C8B-B14F-4D97-AF65-F5344CB8AC3E}">
        <p14:creationId xmlns:p14="http://schemas.microsoft.com/office/powerpoint/2010/main" val="36833237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Couchbase Data Pipeline</a:t>
            </a:r>
            <a:endParaRPr lang="en-US" sz="2700" dirty="0"/>
          </a:p>
        </p:txBody>
      </p:sp>
      <p:sp>
        <p:nvSpPr>
          <p:cNvPr id="9" name="Rectangle 8"/>
          <p:cNvSpPr/>
          <p:nvPr/>
        </p:nvSpPr>
        <p:spPr>
          <a:xfrm>
            <a:off x="3358486" y="2084227"/>
            <a:ext cx="3106598" cy="724289"/>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orbel"/>
            </a:endParaRPr>
          </a:p>
        </p:txBody>
      </p:sp>
      <p:sp>
        <p:nvSpPr>
          <p:cNvPr id="10" name="Rectangle 9"/>
          <p:cNvSpPr/>
          <p:nvPr/>
        </p:nvSpPr>
        <p:spPr>
          <a:xfrm>
            <a:off x="3358486" y="2944976"/>
            <a:ext cx="3106598" cy="724289"/>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sp>
        <p:nvSpPr>
          <p:cNvPr id="11" name="Rectangle 10"/>
          <p:cNvSpPr/>
          <p:nvPr/>
        </p:nvSpPr>
        <p:spPr>
          <a:xfrm>
            <a:off x="1532309" y="3947628"/>
            <a:ext cx="4932775" cy="89146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sp>
        <p:nvSpPr>
          <p:cNvPr id="12" name="Rectangle 11"/>
          <p:cNvSpPr/>
          <p:nvPr/>
        </p:nvSpPr>
        <p:spPr>
          <a:xfrm>
            <a:off x="1532309" y="919455"/>
            <a:ext cx="4932775" cy="89146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white"/>
              </a:solidFill>
              <a:latin typeface="Corbel"/>
            </a:endParaRPr>
          </a:p>
        </p:txBody>
      </p:sp>
      <p:sp>
        <p:nvSpPr>
          <p:cNvPr id="13" name="Rectangle 12"/>
          <p:cNvSpPr/>
          <p:nvPr/>
        </p:nvSpPr>
        <p:spPr>
          <a:xfrm>
            <a:off x="592285" y="2519849"/>
            <a:ext cx="1412311" cy="682301"/>
          </a:xfrm>
          <a:prstGeom prst="rect">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New Data Stream</a:t>
            </a:r>
            <a:endParaRPr lang="en-US" sz="1400" dirty="0">
              <a:solidFill>
                <a:prstClr val="white"/>
              </a:solidFill>
              <a:latin typeface="Corbel"/>
            </a:endParaRPr>
          </a:p>
        </p:txBody>
      </p:sp>
      <p:sp>
        <p:nvSpPr>
          <p:cNvPr id="14" name="Rectangle 13"/>
          <p:cNvSpPr/>
          <p:nvPr/>
        </p:nvSpPr>
        <p:spPr>
          <a:xfrm>
            <a:off x="7178278" y="2519849"/>
            <a:ext cx="1412311" cy="682301"/>
          </a:xfrm>
          <a:prstGeom prst="rect">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Merged View</a:t>
            </a:r>
            <a:endParaRPr lang="en-US" sz="1400" dirty="0">
              <a:solidFill>
                <a:prstClr val="white"/>
              </a:solidFill>
              <a:latin typeface="Corbel"/>
            </a:endParaRPr>
          </a:p>
        </p:txBody>
      </p:sp>
      <p:cxnSp>
        <p:nvCxnSpPr>
          <p:cNvPr id="19" name="Straight Connector 18"/>
          <p:cNvCxnSpPr/>
          <p:nvPr/>
        </p:nvCxnSpPr>
        <p:spPr>
          <a:xfrm flipV="1">
            <a:off x="1301413" y="1941933"/>
            <a:ext cx="6234188" cy="20994"/>
          </a:xfrm>
          <a:prstGeom prst="line">
            <a:avLst/>
          </a:prstGeom>
          <a:ln w="28575" cmpd="sng">
            <a:solidFill>
              <a:schemeClr val="bg2">
                <a:lumMod val="50000"/>
              </a:schemeClr>
            </a:solidFill>
            <a:prstDash val="dot"/>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V="1">
            <a:off x="1301413" y="3815832"/>
            <a:ext cx="6234188" cy="20994"/>
          </a:xfrm>
          <a:prstGeom prst="line">
            <a:avLst/>
          </a:prstGeom>
          <a:ln w="28575" cmpd="sng">
            <a:solidFill>
              <a:schemeClr val="bg2">
                <a:lumMod val="50000"/>
              </a:schemeClr>
            </a:solidFill>
            <a:prstDash val="dot"/>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1815681" y="1070688"/>
            <a:ext cx="1427356" cy="60882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All Data</a:t>
            </a:r>
          </a:p>
        </p:txBody>
      </p:sp>
      <p:sp>
        <p:nvSpPr>
          <p:cNvPr id="23" name="Rectangle 22"/>
          <p:cNvSpPr/>
          <p:nvPr/>
        </p:nvSpPr>
        <p:spPr>
          <a:xfrm>
            <a:off x="4182581" y="1007705"/>
            <a:ext cx="1516347" cy="74022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Precompute Views </a:t>
            </a:r>
            <a:br>
              <a:rPr lang="en-US" sz="1400" dirty="0" smtClean="0">
                <a:solidFill>
                  <a:prstClr val="white"/>
                </a:solidFill>
                <a:latin typeface="Corbel"/>
              </a:rPr>
            </a:br>
            <a:r>
              <a:rPr lang="en-US" sz="1400" dirty="0" smtClean="0">
                <a:solidFill>
                  <a:prstClr val="white"/>
                </a:solidFill>
                <a:latin typeface="Corbel"/>
              </a:rPr>
              <a:t>(Map Reduce)</a:t>
            </a:r>
            <a:endParaRPr lang="en-US" sz="1400" dirty="0">
              <a:solidFill>
                <a:prstClr val="white"/>
              </a:solidFill>
              <a:latin typeface="Corbel"/>
            </a:endParaRPr>
          </a:p>
        </p:txBody>
      </p:sp>
      <p:sp>
        <p:nvSpPr>
          <p:cNvPr id="24" name="Rectangle 23"/>
          <p:cNvSpPr/>
          <p:nvPr/>
        </p:nvSpPr>
        <p:spPr>
          <a:xfrm>
            <a:off x="1815681" y="4088752"/>
            <a:ext cx="1427356" cy="60882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Process </a:t>
            </a:r>
          </a:p>
          <a:p>
            <a:pPr algn="ctr"/>
            <a:r>
              <a:rPr lang="en-US" sz="1400" dirty="0" smtClean="0">
                <a:solidFill>
                  <a:prstClr val="white"/>
                </a:solidFill>
                <a:latin typeface="Corbel"/>
              </a:rPr>
              <a:t>Stream</a:t>
            </a:r>
            <a:endParaRPr lang="en-US" sz="1400" dirty="0">
              <a:solidFill>
                <a:prstClr val="white"/>
              </a:solidFill>
              <a:latin typeface="Corbel"/>
            </a:endParaRPr>
          </a:p>
        </p:txBody>
      </p:sp>
      <p:sp>
        <p:nvSpPr>
          <p:cNvPr id="25" name="Rectangle 24"/>
          <p:cNvSpPr/>
          <p:nvPr/>
        </p:nvSpPr>
        <p:spPr>
          <a:xfrm>
            <a:off x="4182582" y="4088752"/>
            <a:ext cx="1427356" cy="60882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Incremental Views</a:t>
            </a:r>
            <a:endParaRPr lang="en-US" sz="1400" dirty="0">
              <a:solidFill>
                <a:prstClr val="white"/>
              </a:solidFill>
              <a:latin typeface="Corbel"/>
            </a:endParaRPr>
          </a:p>
        </p:txBody>
      </p:sp>
      <p:sp>
        <p:nvSpPr>
          <p:cNvPr id="26" name="Rectangle 25"/>
          <p:cNvSpPr/>
          <p:nvPr/>
        </p:nvSpPr>
        <p:spPr>
          <a:xfrm>
            <a:off x="3568390" y="2183363"/>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prstClr val="white"/>
                </a:solidFill>
                <a:latin typeface="Corbel"/>
              </a:rPr>
              <a:t>Partial Aggregate</a:t>
            </a:r>
          </a:p>
        </p:txBody>
      </p:sp>
      <p:sp>
        <p:nvSpPr>
          <p:cNvPr id="27" name="Rectangle 26"/>
          <p:cNvSpPr/>
          <p:nvPr/>
        </p:nvSpPr>
        <p:spPr>
          <a:xfrm>
            <a:off x="4549916" y="2183363"/>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prstClr val="white"/>
                </a:solidFill>
                <a:latin typeface="Corbel"/>
              </a:rPr>
              <a:t>Partial Aggregate</a:t>
            </a:r>
          </a:p>
        </p:txBody>
      </p:sp>
      <p:sp>
        <p:nvSpPr>
          <p:cNvPr id="28" name="Rectangle 27"/>
          <p:cNvSpPr/>
          <p:nvPr/>
        </p:nvSpPr>
        <p:spPr>
          <a:xfrm>
            <a:off x="5531442" y="2173450"/>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prstClr val="white"/>
                </a:solidFill>
                <a:latin typeface="Corbel"/>
              </a:rPr>
              <a:t>Partial Aggregate</a:t>
            </a:r>
          </a:p>
        </p:txBody>
      </p:sp>
      <p:sp>
        <p:nvSpPr>
          <p:cNvPr id="29" name="Rectangle 28"/>
          <p:cNvSpPr/>
          <p:nvPr/>
        </p:nvSpPr>
        <p:spPr>
          <a:xfrm>
            <a:off x="3993667" y="3223144"/>
            <a:ext cx="1805186" cy="3563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orbel"/>
              </a:rPr>
              <a:t>Real-Time Data</a:t>
            </a:r>
            <a:endParaRPr lang="en-US" sz="1400" dirty="0">
              <a:solidFill>
                <a:prstClr val="white"/>
              </a:solidFill>
              <a:latin typeface="Corbel"/>
            </a:endParaRPr>
          </a:p>
        </p:txBody>
      </p:sp>
      <p:cxnSp>
        <p:nvCxnSpPr>
          <p:cNvPr id="32" name="Straight Arrow Connector 31"/>
          <p:cNvCxnSpPr>
            <a:stCxn id="13" idx="0"/>
            <a:endCxn id="22" idx="2"/>
          </p:cNvCxnSpPr>
          <p:nvPr/>
        </p:nvCxnSpPr>
        <p:spPr>
          <a:xfrm flipV="1">
            <a:off x="1298441" y="1679510"/>
            <a:ext cx="1230918" cy="84033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3" idx="2"/>
            <a:endCxn id="24" idx="0"/>
          </p:cNvCxnSpPr>
          <p:nvPr/>
        </p:nvCxnSpPr>
        <p:spPr>
          <a:xfrm>
            <a:off x="1298441" y="3202150"/>
            <a:ext cx="1230918" cy="88660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2" idx="3"/>
            <a:endCxn id="23" idx="1"/>
          </p:cNvCxnSpPr>
          <p:nvPr/>
        </p:nvCxnSpPr>
        <p:spPr>
          <a:xfrm>
            <a:off x="3243037" y="1375099"/>
            <a:ext cx="939544" cy="2721"/>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25" idx="1"/>
          </p:cNvCxnSpPr>
          <p:nvPr/>
        </p:nvCxnSpPr>
        <p:spPr>
          <a:xfrm>
            <a:off x="3243037" y="4387720"/>
            <a:ext cx="939545" cy="5443"/>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5" idx="0"/>
            <a:endCxn id="29" idx="2"/>
          </p:cNvCxnSpPr>
          <p:nvPr/>
        </p:nvCxnSpPr>
        <p:spPr>
          <a:xfrm flipV="1">
            <a:off x="4896260" y="3579456"/>
            <a:ext cx="0" cy="50929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3" idx="2"/>
          </p:cNvCxnSpPr>
          <p:nvPr/>
        </p:nvCxnSpPr>
        <p:spPr>
          <a:xfrm flipH="1">
            <a:off x="3993667" y="1747934"/>
            <a:ext cx="947088" cy="42551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7" idx="0"/>
          </p:cNvCxnSpPr>
          <p:nvPr/>
        </p:nvCxnSpPr>
        <p:spPr>
          <a:xfrm flipH="1">
            <a:off x="4922498" y="1747934"/>
            <a:ext cx="18257" cy="43542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940755" y="1747934"/>
            <a:ext cx="1020556" cy="42551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3"/>
            <a:endCxn id="14" idx="1"/>
          </p:cNvCxnSpPr>
          <p:nvPr/>
        </p:nvCxnSpPr>
        <p:spPr>
          <a:xfrm flipV="1">
            <a:off x="6465084" y="2861000"/>
            <a:ext cx="713194" cy="446121"/>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9" idx="3"/>
            <a:endCxn id="14" idx="1"/>
          </p:cNvCxnSpPr>
          <p:nvPr/>
        </p:nvCxnSpPr>
        <p:spPr>
          <a:xfrm>
            <a:off x="6465084" y="2446372"/>
            <a:ext cx="713194" cy="41462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017170" y="1349252"/>
            <a:ext cx="1296384" cy="461665"/>
          </a:xfrm>
          <a:prstGeom prst="rect">
            <a:avLst/>
          </a:prstGeom>
          <a:ln>
            <a:noFill/>
          </a:ln>
        </p:spPr>
        <p:txBody>
          <a:bodyPr wrap="square">
            <a:spAutoFit/>
          </a:bodyPr>
          <a:lstStyle/>
          <a:p>
            <a:pPr algn="ctr"/>
            <a:r>
              <a:rPr lang="en-US" sz="1200" dirty="0">
                <a:solidFill>
                  <a:srgbClr val="FFFFFF">
                    <a:lumMod val="50000"/>
                  </a:srgbClr>
                </a:solidFill>
                <a:latin typeface="Corbel"/>
              </a:rPr>
              <a:t>Batch</a:t>
            </a:r>
          </a:p>
          <a:p>
            <a:pPr algn="ctr"/>
            <a:r>
              <a:rPr lang="en-US" sz="1200" dirty="0">
                <a:solidFill>
                  <a:srgbClr val="FFFFFF">
                    <a:lumMod val="50000"/>
                  </a:srgbClr>
                </a:solidFill>
                <a:latin typeface="Corbel"/>
              </a:rPr>
              <a:t>Recompute</a:t>
            </a:r>
          </a:p>
        </p:txBody>
      </p:sp>
      <p:sp>
        <p:nvSpPr>
          <p:cNvPr id="66" name="Rectangle 65"/>
          <p:cNvSpPr/>
          <p:nvPr/>
        </p:nvSpPr>
        <p:spPr>
          <a:xfrm>
            <a:off x="3885981" y="2509354"/>
            <a:ext cx="2041548" cy="276999"/>
          </a:xfrm>
          <a:prstGeom prst="rect">
            <a:avLst/>
          </a:prstGeom>
          <a:ln>
            <a:noFill/>
          </a:ln>
        </p:spPr>
        <p:txBody>
          <a:bodyPr wrap="square">
            <a:spAutoFit/>
          </a:bodyPr>
          <a:lstStyle/>
          <a:p>
            <a:pPr algn="ctr"/>
            <a:r>
              <a:rPr lang="en-US" sz="1200" dirty="0" smtClean="0">
                <a:solidFill>
                  <a:srgbClr val="FFFFFF">
                    <a:lumMod val="50000"/>
                  </a:srgbClr>
                </a:solidFill>
                <a:latin typeface="Corbel"/>
              </a:rPr>
              <a:t>Batch Views</a:t>
            </a:r>
            <a:endParaRPr lang="en-US" sz="1200" dirty="0">
              <a:solidFill>
                <a:srgbClr val="FFFFFF">
                  <a:lumMod val="50000"/>
                </a:srgbClr>
              </a:solidFill>
              <a:latin typeface="Corbel"/>
            </a:endParaRPr>
          </a:p>
        </p:txBody>
      </p:sp>
      <p:sp>
        <p:nvSpPr>
          <p:cNvPr id="67" name="Rectangle 66"/>
          <p:cNvSpPr/>
          <p:nvPr/>
        </p:nvSpPr>
        <p:spPr>
          <a:xfrm>
            <a:off x="3891451" y="2945173"/>
            <a:ext cx="2041548" cy="276999"/>
          </a:xfrm>
          <a:prstGeom prst="rect">
            <a:avLst/>
          </a:prstGeom>
          <a:ln>
            <a:noFill/>
          </a:ln>
        </p:spPr>
        <p:txBody>
          <a:bodyPr wrap="square">
            <a:spAutoFit/>
          </a:bodyPr>
          <a:lstStyle/>
          <a:p>
            <a:pPr algn="ctr"/>
            <a:r>
              <a:rPr lang="en-US" sz="1200" dirty="0" smtClean="0">
                <a:solidFill>
                  <a:srgbClr val="FFFFFF">
                    <a:lumMod val="50000"/>
                  </a:srgbClr>
                </a:solidFill>
                <a:latin typeface="Corbel"/>
              </a:rPr>
              <a:t>Real-Time Views</a:t>
            </a:r>
            <a:endParaRPr lang="en-US" sz="1200" dirty="0">
              <a:solidFill>
                <a:srgbClr val="FFFFFF">
                  <a:lumMod val="50000"/>
                </a:srgbClr>
              </a:solidFill>
              <a:latin typeface="Corbel"/>
            </a:endParaRPr>
          </a:p>
        </p:txBody>
      </p:sp>
      <p:sp>
        <p:nvSpPr>
          <p:cNvPr id="68" name="Rectangle 67"/>
          <p:cNvSpPr/>
          <p:nvPr/>
        </p:nvSpPr>
        <p:spPr>
          <a:xfrm>
            <a:off x="3017170" y="4377425"/>
            <a:ext cx="1296384" cy="461665"/>
          </a:xfrm>
          <a:prstGeom prst="rect">
            <a:avLst/>
          </a:prstGeom>
          <a:ln>
            <a:noFill/>
          </a:ln>
        </p:spPr>
        <p:txBody>
          <a:bodyPr wrap="square">
            <a:spAutoFit/>
          </a:bodyPr>
          <a:lstStyle/>
          <a:p>
            <a:pPr algn="ctr"/>
            <a:r>
              <a:rPr lang="en-US" sz="1200" dirty="0" smtClean="0">
                <a:solidFill>
                  <a:srgbClr val="FFFFFF">
                    <a:lumMod val="50000"/>
                  </a:srgbClr>
                </a:solidFill>
                <a:latin typeface="Corbel"/>
              </a:rPr>
              <a:t>Real-Time</a:t>
            </a:r>
          </a:p>
          <a:p>
            <a:pPr algn="ctr"/>
            <a:r>
              <a:rPr lang="en-US" sz="1200" dirty="0" smtClean="0">
                <a:solidFill>
                  <a:srgbClr val="FFFFFF">
                    <a:lumMod val="50000"/>
                  </a:srgbClr>
                </a:solidFill>
                <a:latin typeface="Corbel"/>
              </a:rPr>
              <a:t>Increment</a:t>
            </a:r>
            <a:endParaRPr lang="en-US" sz="1200" dirty="0">
              <a:solidFill>
                <a:srgbClr val="FFFFFF">
                  <a:lumMod val="50000"/>
                </a:srgbClr>
              </a:solidFill>
              <a:latin typeface="Corbel"/>
            </a:endParaRPr>
          </a:p>
        </p:txBody>
      </p:sp>
      <p:sp>
        <p:nvSpPr>
          <p:cNvPr id="69" name="Rectangle 68"/>
          <p:cNvSpPr/>
          <p:nvPr/>
        </p:nvSpPr>
        <p:spPr>
          <a:xfrm>
            <a:off x="6087251" y="2712003"/>
            <a:ext cx="1296384" cy="276999"/>
          </a:xfrm>
          <a:prstGeom prst="rect">
            <a:avLst/>
          </a:prstGeom>
          <a:ln>
            <a:noFill/>
          </a:ln>
        </p:spPr>
        <p:txBody>
          <a:bodyPr wrap="square">
            <a:spAutoFit/>
          </a:bodyPr>
          <a:lstStyle/>
          <a:p>
            <a:pPr algn="ctr"/>
            <a:r>
              <a:rPr lang="en-US" sz="1200" dirty="0" smtClean="0">
                <a:solidFill>
                  <a:srgbClr val="FFFFFF">
                    <a:lumMod val="50000"/>
                  </a:srgbClr>
                </a:solidFill>
                <a:latin typeface="Corbel"/>
              </a:rPr>
              <a:t>Merge</a:t>
            </a:r>
          </a:p>
        </p:txBody>
      </p:sp>
      <p:sp>
        <p:nvSpPr>
          <p:cNvPr id="3" name="TextBox 2"/>
          <p:cNvSpPr txBox="1"/>
          <p:nvPr/>
        </p:nvSpPr>
        <p:spPr>
          <a:xfrm>
            <a:off x="7178278" y="1223931"/>
            <a:ext cx="992579" cy="276999"/>
          </a:xfrm>
          <a:prstGeom prst="rect">
            <a:avLst/>
          </a:prstGeom>
          <a:noFill/>
        </p:spPr>
        <p:txBody>
          <a:bodyPr wrap="none" rtlCol="0">
            <a:spAutoFit/>
          </a:bodyPr>
          <a:lstStyle/>
          <a:p>
            <a:r>
              <a:rPr lang="en-US" sz="1200" b="1" dirty="0" smtClean="0">
                <a:solidFill>
                  <a:srgbClr val="1E1C1C"/>
                </a:solidFill>
                <a:latin typeface="Corbel"/>
              </a:rPr>
              <a:t>Batch Layer</a:t>
            </a:r>
            <a:endParaRPr lang="en-US" sz="1200" b="1" dirty="0">
              <a:solidFill>
                <a:srgbClr val="1E1C1C"/>
              </a:solidFill>
              <a:latin typeface="Corbel"/>
            </a:endParaRPr>
          </a:p>
        </p:txBody>
      </p:sp>
      <p:sp>
        <p:nvSpPr>
          <p:cNvPr id="40" name="TextBox 39"/>
          <p:cNvSpPr txBox="1"/>
          <p:nvPr/>
        </p:nvSpPr>
        <p:spPr>
          <a:xfrm>
            <a:off x="7178278" y="2106391"/>
            <a:ext cx="1107996" cy="276999"/>
          </a:xfrm>
          <a:prstGeom prst="rect">
            <a:avLst/>
          </a:prstGeom>
          <a:noFill/>
        </p:spPr>
        <p:txBody>
          <a:bodyPr wrap="none" rtlCol="0">
            <a:spAutoFit/>
          </a:bodyPr>
          <a:lstStyle/>
          <a:p>
            <a:r>
              <a:rPr lang="en-US" sz="1200" b="1" dirty="0" smtClean="0">
                <a:solidFill>
                  <a:srgbClr val="1E1C1C"/>
                </a:solidFill>
                <a:latin typeface="Corbel"/>
              </a:rPr>
              <a:t>Serving Layer</a:t>
            </a:r>
            <a:endParaRPr lang="en-US" sz="1200" b="1" dirty="0">
              <a:solidFill>
                <a:srgbClr val="1E1C1C"/>
              </a:solidFill>
              <a:latin typeface="Corbel"/>
            </a:endParaRPr>
          </a:p>
        </p:txBody>
      </p:sp>
      <p:sp>
        <p:nvSpPr>
          <p:cNvPr id="41" name="TextBox 40"/>
          <p:cNvSpPr txBox="1"/>
          <p:nvPr/>
        </p:nvSpPr>
        <p:spPr>
          <a:xfrm>
            <a:off x="7178278" y="4238925"/>
            <a:ext cx="1018227" cy="276999"/>
          </a:xfrm>
          <a:prstGeom prst="rect">
            <a:avLst/>
          </a:prstGeom>
          <a:noFill/>
        </p:spPr>
        <p:txBody>
          <a:bodyPr wrap="none" rtlCol="0">
            <a:spAutoFit/>
          </a:bodyPr>
          <a:lstStyle/>
          <a:p>
            <a:r>
              <a:rPr lang="en-US" sz="1200" b="1" dirty="0" smtClean="0">
                <a:solidFill>
                  <a:srgbClr val="1E1C1C"/>
                </a:solidFill>
                <a:latin typeface="Corbel"/>
              </a:rPr>
              <a:t>Speed Layer</a:t>
            </a:r>
            <a:endParaRPr lang="en-US" sz="1200" b="1" dirty="0">
              <a:solidFill>
                <a:srgbClr val="1E1C1C"/>
              </a:solidFill>
              <a:latin typeface="Corbel"/>
            </a:endParaRPr>
          </a:p>
        </p:txBody>
      </p:sp>
      <p:pic>
        <p:nvPicPr>
          <p:cNvPr id="42" name="Picture 41" descr="Screen Shot 2015-03-02 at 9.3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741" y="3320418"/>
            <a:ext cx="779693" cy="380338"/>
          </a:xfrm>
          <a:prstGeom prst="rect">
            <a:avLst/>
          </a:prstGeom>
        </p:spPr>
      </p:pic>
      <p:pic>
        <p:nvPicPr>
          <p:cNvPr id="45" name="Picture 44"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5615" y="3208180"/>
            <a:ext cx="903423" cy="254088"/>
          </a:xfrm>
          <a:prstGeom prst="rect">
            <a:avLst/>
          </a:prstGeom>
        </p:spPr>
      </p:pic>
      <p:pic>
        <p:nvPicPr>
          <p:cNvPr id="46" name="Picture 45" descr="Screen Shot 2015-03-02 at 9.33.0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606" y="3907721"/>
            <a:ext cx="750530" cy="257088"/>
          </a:xfrm>
          <a:prstGeom prst="rect">
            <a:avLst/>
          </a:prstGeom>
        </p:spPr>
      </p:pic>
      <p:pic>
        <p:nvPicPr>
          <p:cNvPr id="48" name="Picture 47" descr="Screen Shot 2015-03-02 at 9.34.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7436" y="1174618"/>
            <a:ext cx="1215296" cy="357803"/>
          </a:xfrm>
          <a:prstGeom prst="rect">
            <a:avLst/>
          </a:prstGeom>
        </p:spPr>
      </p:pic>
      <p:pic>
        <p:nvPicPr>
          <p:cNvPr id="54" name="Picture 53" descr="Screen Shot 2015-03-02 at 9.34.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7436" y="1174618"/>
            <a:ext cx="1215296" cy="357803"/>
          </a:xfrm>
          <a:prstGeom prst="rect">
            <a:avLst/>
          </a:prstGeom>
        </p:spPr>
      </p:pic>
      <p:pic>
        <p:nvPicPr>
          <p:cNvPr id="56" name="Picture 55" descr="Screen Shot 2015-03-02 at 9.38.5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8903" y="4251257"/>
            <a:ext cx="600808" cy="304409"/>
          </a:xfrm>
          <a:prstGeom prst="rect">
            <a:avLst/>
          </a:prstGeom>
        </p:spPr>
      </p:pic>
      <p:pic>
        <p:nvPicPr>
          <p:cNvPr id="58" name="Picture 57"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855" y="4653864"/>
            <a:ext cx="903423" cy="254088"/>
          </a:xfrm>
          <a:prstGeom prst="rect">
            <a:avLst/>
          </a:prstGeom>
        </p:spPr>
      </p:pic>
      <p:pic>
        <p:nvPicPr>
          <p:cNvPr id="50" name="Picture 49" descr="Screen Shot 2015-03-02 at 9.3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141" y="2021080"/>
            <a:ext cx="779693" cy="380338"/>
          </a:xfrm>
          <a:prstGeom prst="rect">
            <a:avLst/>
          </a:prstGeom>
        </p:spPr>
      </p:pic>
      <p:sp>
        <p:nvSpPr>
          <p:cNvPr id="52" name="TextBox 51"/>
          <p:cNvSpPr txBox="1"/>
          <p:nvPr/>
        </p:nvSpPr>
        <p:spPr>
          <a:xfrm>
            <a:off x="148068" y="1926115"/>
            <a:ext cx="1467068" cy="461665"/>
          </a:xfrm>
          <a:prstGeom prst="rect">
            <a:avLst/>
          </a:prstGeom>
          <a:noFill/>
        </p:spPr>
        <p:txBody>
          <a:bodyPr wrap="none" rtlCol="0">
            <a:spAutoFit/>
          </a:bodyPr>
          <a:lstStyle/>
          <a:p>
            <a:r>
              <a:rPr lang="en-US" sz="1200" b="1" dirty="0" smtClean="0">
                <a:solidFill>
                  <a:srgbClr val="1E1C1C"/>
                </a:solidFill>
                <a:latin typeface="Corbel"/>
              </a:rPr>
              <a:t>Couchbase </a:t>
            </a:r>
            <a:r>
              <a:rPr lang="en-US" sz="1200" b="1" dirty="0" err="1" smtClean="0">
                <a:solidFill>
                  <a:srgbClr val="1E1C1C"/>
                </a:solidFill>
                <a:latin typeface="Corbel"/>
              </a:rPr>
              <a:t>Hadoop</a:t>
            </a:r>
            <a:r>
              <a:rPr lang="en-US" sz="1200" b="1" dirty="0" smtClean="0">
                <a:solidFill>
                  <a:srgbClr val="1E1C1C"/>
                </a:solidFill>
                <a:latin typeface="Corbel"/>
              </a:rPr>
              <a:t/>
            </a:r>
            <a:br>
              <a:rPr lang="en-US" sz="1200" b="1" dirty="0" smtClean="0">
                <a:solidFill>
                  <a:srgbClr val="1E1C1C"/>
                </a:solidFill>
                <a:latin typeface="Corbel"/>
              </a:rPr>
            </a:br>
            <a:r>
              <a:rPr lang="en-US" sz="1200" b="1" dirty="0" smtClean="0">
                <a:solidFill>
                  <a:srgbClr val="1E1C1C"/>
                </a:solidFill>
                <a:latin typeface="Corbel"/>
              </a:rPr>
              <a:t>Connector (</a:t>
            </a:r>
            <a:r>
              <a:rPr lang="en-US" sz="1200" b="1" dirty="0" err="1" smtClean="0">
                <a:solidFill>
                  <a:srgbClr val="1E1C1C"/>
                </a:solidFill>
                <a:latin typeface="Corbel"/>
              </a:rPr>
              <a:t>Sqoop</a:t>
            </a:r>
            <a:r>
              <a:rPr lang="en-US" sz="1200" b="1" dirty="0" smtClean="0">
                <a:solidFill>
                  <a:srgbClr val="1E1C1C"/>
                </a:solidFill>
                <a:latin typeface="Corbel"/>
              </a:rPr>
              <a:t>)</a:t>
            </a:r>
            <a:endParaRPr lang="en-US" sz="1200" b="1" dirty="0">
              <a:solidFill>
                <a:srgbClr val="1E1C1C"/>
              </a:solidFill>
              <a:latin typeface="Corbel"/>
            </a:endParaRPr>
          </a:p>
        </p:txBody>
      </p:sp>
      <p:pic>
        <p:nvPicPr>
          <p:cNvPr id="59" name="Picture 58"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43" y="3095128"/>
            <a:ext cx="903423" cy="254088"/>
          </a:xfrm>
          <a:prstGeom prst="rect">
            <a:avLst/>
          </a:prstGeom>
        </p:spPr>
      </p:pic>
    </p:spTree>
    <p:extLst>
      <p:ext uri="{BB962C8B-B14F-4D97-AF65-F5344CB8AC3E}">
        <p14:creationId xmlns:p14="http://schemas.microsoft.com/office/powerpoint/2010/main" val="2685913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Screen Shot 2015-03-02 at 9.3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141" y="2021080"/>
            <a:ext cx="779693" cy="380338"/>
          </a:xfrm>
          <a:prstGeom prst="rect">
            <a:avLst/>
          </a:prstGeom>
        </p:spPr>
      </p:pic>
      <p:sp>
        <p:nvSpPr>
          <p:cNvPr id="62" name="TextBox 61"/>
          <p:cNvSpPr txBox="1"/>
          <p:nvPr/>
        </p:nvSpPr>
        <p:spPr>
          <a:xfrm>
            <a:off x="148068" y="1926115"/>
            <a:ext cx="1467068" cy="461665"/>
          </a:xfrm>
          <a:prstGeom prst="rect">
            <a:avLst/>
          </a:prstGeom>
          <a:noFill/>
        </p:spPr>
        <p:txBody>
          <a:bodyPr wrap="none" rtlCol="0">
            <a:spAutoFit/>
          </a:bodyPr>
          <a:lstStyle/>
          <a:p>
            <a:r>
              <a:rPr lang="en-US" sz="1200" b="1" dirty="0" smtClean="0">
                <a:solidFill>
                  <a:srgbClr val="1E1C1C"/>
                </a:solidFill>
                <a:latin typeface="Corbel"/>
              </a:rPr>
              <a:t>Couchbase </a:t>
            </a:r>
            <a:r>
              <a:rPr lang="en-US" sz="1200" b="1" dirty="0" err="1" smtClean="0">
                <a:solidFill>
                  <a:srgbClr val="1E1C1C"/>
                </a:solidFill>
                <a:latin typeface="Corbel"/>
              </a:rPr>
              <a:t>Hadoop</a:t>
            </a:r>
            <a:r>
              <a:rPr lang="en-US" sz="1200" b="1" dirty="0" smtClean="0">
                <a:solidFill>
                  <a:srgbClr val="1E1C1C"/>
                </a:solidFill>
                <a:latin typeface="Corbel"/>
              </a:rPr>
              <a:t/>
            </a:r>
            <a:br>
              <a:rPr lang="en-US" sz="1200" b="1" dirty="0" smtClean="0">
                <a:solidFill>
                  <a:srgbClr val="1E1C1C"/>
                </a:solidFill>
                <a:latin typeface="Corbel"/>
              </a:rPr>
            </a:br>
            <a:r>
              <a:rPr lang="en-US" sz="1200" b="1" dirty="0" smtClean="0">
                <a:solidFill>
                  <a:srgbClr val="1E1C1C"/>
                </a:solidFill>
                <a:latin typeface="Corbel"/>
              </a:rPr>
              <a:t>Connector (</a:t>
            </a:r>
            <a:r>
              <a:rPr lang="en-US" sz="1200" b="1" dirty="0" err="1" smtClean="0">
                <a:solidFill>
                  <a:srgbClr val="1E1C1C"/>
                </a:solidFill>
                <a:latin typeface="Corbel"/>
              </a:rPr>
              <a:t>Sqoop</a:t>
            </a:r>
            <a:r>
              <a:rPr lang="en-US" sz="1200" b="1" dirty="0" smtClean="0">
                <a:solidFill>
                  <a:srgbClr val="1E1C1C"/>
                </a:solidFill>
                <a:latin typeface="Corbel"/>
              </a:rPr>
              <a:t>)</a:t>
            </a:r>
            <a:endParaRPr lang="en-US" sz="1200" b="1" dirty="0">
              <a:solidFill>
                <a:srgbClr val="1E1C1C"/>
              </a:solidFill>
              <a:latin typeface="Corbel"/>
            </a:endParaRPr>
          </a:p>
        </p:txBody>
      </p:sp>
      <p:sp>
        <p:nvSpPr>
          <p:cNvPr id="2" name="Title 1"/>
          <p:cNvSpPr>
            <a:spLocks noGrp="1"/>
          </p:cNvSpPr>
          <p:nvPr>
            <p:ph type="title"/>
          </p:nvPr>
        </p:nvSpPr>
        <p:spPr/>
        <p:txBody>
          <a:bodyPr/>
          <a:lstStyle/>
          <a:p>
            <a:r>
              <a:rPr lang="en-US" dirty="0"/>
              <a:t>Couchbase Data Pipeline</a:t>
            </a:r>
            <a:endParaRPr lang="en-US" dirty="0"/>
          </a:p>
        </p:txBody>
      </p:sp>
      <p:sp>
        <p:nvSpPr>
          <p:cNvPr id="9" name="Rectangle 8"/>
          <p:cNvSpPr/>
          <p:nvPr/>
        </p:nvSpPr>
        <p:spPr>
          <a:xfrm>
            <a:off x="3358486" y="2084227"/>
            <a:ext cx="3106598" cy="724289"/>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358486" y="2944976"/>
            <a:ext cx="3106598" cy="724289"/>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532309" y="3947628"/>
            <a:ext cx="4932775" cy="89146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532309" y="919455"/>
            <a:ext cx="4932775" cy="89146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13" name="Rectangle 12"/>
          <p:cNvSpPr/>
          <p:nvPr/>
        </p:nvSpPr>
        <p:spPr>
          <a:xfrm>
            <a:off x="592285" y="2519849"/>
            <a:ext cx="1412311" cy="682301"/>
          </a:xfrm>
          <a:prstGeom prst="rect">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New Data Stream</a:t>
            </a:r>
            <a:endParaRPr lang="en-US" sz="1400" dirty="0"/>
          </a:p>
        </p:txBody>
      </p:sp>
      <p:sp>
        <p:nvSpPr>
          <p:cNvPr id="14" name="Rectangle 13"/>
          <p:cNvSpPr/>
          <p:nvPr/>
        </p:nvSpPr>
        <p:spPr>
          <a:xfrm>
            <a:off x="7178278" y="2519849"/>
            <a:ext cx="1412311" cy="682301"/>
          </a:xfrm>
          <a:prstGeom prst="rect">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Merged View</a:t>
            </a:r>
            <a:endParaRPr lang="en-US" sz="1400" dirty="0"/>
          </a:p>
        </p:txBody>
      </p:sp>
      <p:cxnSp>
        <p:nvCxnSpPr>
          <p:cNvPr id="19" name="Straight Connector 18"/>
          <p:cNvCxnSpPr/>
          <p:nvPr/>
        </p:nvCxnSpPr>
        <p:spPr>
          <a:xfrm flipV="1">
            <a:off x="1301413" y="1941933"/>
            <a:ext cx="6234188" cy="20994"/>
          </a:xfrm>
          <a:prstGeom prst="line">
            <a:avLst/>
          </a:prstGeom>
          <a:ln w="28575" cmpd="sng">
            <a:solidFill>
              <a:schemeClr val="bg2">
                <a:lumMod val="50000"/>
              </a:schemeClr>
            </a:solidFill>
            <a:prstDash val="dot"/>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V="1">
            <a:off x="1301413" y="3815832"/>
            <a:ext cx="6234188" cy="20994"/>
          </a:xfrm>
          <a:prstGeom prst="line">
            <a:avLst/>
          </a:prstGeom>
          <a:ln w="28575" cmpd="sng">
            <a:solidFill>
              <a:schemeClr val="bg2">
                <a:lumMod val="50000"/>
              </a:schemeClr>
            </a:solidFill>
            <a:prstDash val="dot"/>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1815681" y="1070688"/>
            <a:ext cx="1427356" cy="60882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All Data</a:t>
            </a:r>
          </a:p>
        </p:txBody>
      </p:sp>
      <p:sp>
        <p:nvSpPr>
          <p:cNvPr id="23" name="Rectangle 22"/>
          <p:cNvSpPr/>
          <p:nvPr/>
        </p:nvSpPr>
        <p:spPr>
          <a:xfrm>
            <a:off x="4182581" y="1007705"/>
            <a:ext cx="1516347" cy="74022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Precompute Views </a:t>
            </a:r>
            <a:br>
              <a:rPr lang="en-US" sz="1400" dirty="0" smtClean="0"/>
            </a:br>
            <a:r>
              <a:rPr lang="en-US" sz="1400" dirty="0" smtClean="0"/>
              <a:t>(Map Reduce)</a:t>
            </a:r>
            <a:endParaRPr lang="en-US" sz="1400" dirty="0"/>
          </a:p>
        </p:txBody>
      </p:sp>
      <p:sp>
        <p:nvSpPr>
          <p:cNvPr id="24" name="Rectangle 23"/>
          <p:cNvSpPr/>
          <p:nvPr/>
        </p:nvSpPr>
        <p:spPr>
          <a:xfrm>
            <a:off x="1815681" y="4088752"/>
            <a:ext cx="1427356" cy="60882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Process </a:t>
            </a:r>
          </a:p>
          <a:p>
            <a:pPr algn="ctr"/>
            <a:r>
              <a:rPr lang="en-US" sz="1400" dirty="0" smtClean="0"/>
              <a:t>Stream</a:t>
            </a:r>
            <a:endParaRPr lang="en-US" sz="1400" dirty="0"/>
          </a:p>
        </p:txBody>
      </p:sp>
      <p:sp>
        <p:nvSpPr>
          <p:cNvPr id="25" name="Rectangle 24"/>
          <p:cNvSpPr/>
          <p:nvPr/>
        </p:nvSpPr>
        <p:spPr>
          <a:xfrm>
            <a:off x="4182582" y="4088752"/>
            <a:ext cx="1427356" cy="60882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Incremental Views</a:t>
            </a:r>
            <a:endParaRPr lang="en-US" sz="1400" dirty="0"/>
          </a:p>
        </p:txBody>
      </p:sp>
      <p:sp>
        <p:nvSpPr>
          <p:cNvPr id="26" name="Rectangle 25"/>
          <p:cNvSpPr/>
          <p:nvPr/>
        </p:nvSpPr>
        <p:spPr>
          <a:xfrm>
            <a:off x="3568390" y="2183363"/>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Partial Aggregate</a:t>
            </a:r>
          </a:p>
        </p:txBody>
      </p:sp>
      <p:sp>
        <p:nvSpPr>
          <p:cNvPr id="27" name="Rectangle 26"/>
          <p:cNvSpPr/>
          <p:nvPr/>
        </p:nvSpPr>
        <p:spPr>
          <a:xfrm>
            <a:off x="4549916" y="2183363"/>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Partial Aggregate</a:t>
            </a:r>
          </a:p>
        </p:txBody>
      </p:sp>
      <p:sp>
        <p:nvSpPr>
          <p:cNvPr id="28" name="Rectangle 27"/>
          <p:cNvSpPr/>
          <p:nvPr/>
        </p:nvSpPr>
        <p:spPr>
          <a:xfrm>
            <a:off x="5531442" y="2173450"/>
            <a:ext cx="745164" cy="367393"/>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Partial Aggregate</a:t>
            </a:r>
          </a:p>
        </p:txBody>
      </p:sp>
      <p:sp>
        <p:nvSpPr>
          <p:cNvPr id="29" name="Rectangle 28"/>
          <p:cNvSpPr/>
          <p:nvPr/>
        </p:nvSpPr>
        <p:spPr>
          <a:xfrm>
            <a:off x="3993667" y="3223144"/>
            <a:ext cx="1805186" cy="35631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Real-Time Data</a:t>
            </a:r>
            <a:endParaRPr lang="en-US" sz="1400" dirty="0"/>
          </a:p>
        </p:txBody>
      </p:sp>
      <p:cxnSp>
        <p:nvCxnSpPr>
          <p:cNvPr id="32" name="Straight Arrow Connector 31"/>
          <p:cNvCxnSpPr>
            <a:stCxn id="13" idx="0"/>
            <a:endCxn id="22" idx="2"/>
          </p:cNvCxnSpPr>
          <p:nvPr/>
        </p:nvCxnSpPr>
        <p:spPr>
          <a:xfrm flipV="1">
            <a:off x="1298441" y="1679510"/>
            <a:ext cx="1230918" cy="84033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3" idx="2"/>
            <a:endCxn id="24" idx="0"/>
          </p:cNvCxnSpPr>
          <p:nvPr/>
        </p:nvCxnSpPr>
        <p:spPr>
          <a:xfrm>
            <a:off x="1298441" y="3202150"/>
            <a:ext cx="1230918" cy="88660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2" idx="3"/>
            <a:endCxn id="23" idx="1"/>
          </p:cNvCxnSpPr>
          <p:nvPr/>
        </p:nvCxnSpPr>
        <p:spPr>
          <a:xfrm>
            <a:off x="3243037" y="1375099"/>
            <a:ext cx="939544" cy="2721"/>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25" idx="1"/>
          </p:cNvCxnSpPr>
          <p:nvPr/>
        </p:nvCxnSpPr>
        <p:spPr>
          <a:xfrm>
            <a:off x="3243037" y="4387720"/>
            <a:ext cx="939545" cy="5443"/>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5" idx="0"/>
            <a:endCxn id="29" idx="2"/>
          </p:cNvCxnSpPr>
          <p:nvPr/>
        </p:nvCxnSpPr>
        <p:spPr>
          <a:xfrm flipV="1">
            <a:off x="4896260" y="3579456"/>
            <a:ext cx="0" cy="50929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3" idx="2"/>
          </p:cNvCxnSpPr>
          <p:nvPr/>
        </p:nvCxnSpPr>
        <p:spPr>
          <a:xfrm flipH="1">
            <a:off x="3993667" y="1747934"/>
            <a:ext cx="947088" cy="42551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7" idx="0"/>
          </p:cNvCxnSpPr>
          <p:nvPr/>
        </p:nvCxnSpPr>
        <p:spPr>
          <a:xfrm flipH="1">
            <a:off x="4922498" y="1747934"/>
            <a:ext cx="18257" cy="43542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940755" y="1747934"/>
            <a:ext cx="1020556" cy="42551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3"/>
            <a:endCxn id="14" idx="1"/>
          </p:cNvCxnSpPr>
          <p:nvPr/>
        </p:nvCxnSpPr>
        <p:spPr>
          <a:xfrm flipV="1">
            <a:off x="6465084" y="2861000"/>
            <a:ext cx="713194" cy="446121"/>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9" idx="3"/>
            <a:endCxn id="14" idx="1"/>
          </p:cNvCxnSpPr>
          <p:nvPr/>
        </p:nvCxnSpPr>
        <p:spPr>
          <a:xfrm>
            <a:off x="6465084" y="2446372"/>
            <a:ext cx="713194" cy="41462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017170" y="1349252"/>
            <a:ext cx="1296384" cy="461665"/>
          </a:xfrm>
          <a:prstGeom prst="rect">
            <a:avLst/>
          </a:prstGeom>
          <a:ln>
            <a:noFill/>
          </a:ln>
        </p:spPr>
        <p:txBody>
          <a:bodyPr wrap="square">
            <a:spAutoFit/>
          </a:bodyPr>
          <a:lstStyle/>
          <a:p>
            <a:pPr algn="ctr"/>
            <a:r>
              <a:rPr lang="en-US" sz="1200" dirty="0">
                <a:solidFill>
                  <a:schemeClr val="bg2">
                    <a:lumMod val="50000"/>
                  </a:schemeClr>
                </a:solidFill>
              </a:rPr>
              <a:t>Batch</a:t>
            </a:r>
          </a:p>
          <a:p>
            <a:pPr algn="ctr"/>
            <a:r>
              <a:rPr lang="en-US" sz="1200" dirty="0">
                <a:solidFill>
                  <a:schemeClr val="bg2">
                    <a:lumMod val="50000"/>
                  </a:schemeClr>
                </a:solidFill>
              </a:rPr>
              <a:t>Recompute</a:t>
            </a:r>
          </a:p>
        </p:txBody>
      </p:sp>
      <p:sp>
        <p:nvSpPr>
          <p:cNvPr id="66" name="Rectangle 65"/>
          <p:cNvSpPr/>
          <p:nvPr/>
        </p:nvSpPr>
        <p:spPr>
          <a:xfrm>
            <a:off x="3885981" y="2509354"/>
            <a:ext cx="2041548" cy="276999"/>
          </a:xfrm>
          <a:prstGeom prst="rect">
            <a:avLst/>
          </a:prstGeom>
          <a:ln>
            <a:noFill/>
          </a:ln>
        </p:spPr>
        <p:txBody>
          <a:bodyPr wrap="square">
            <a:spAutoFit/>
          </a:bodyPr>
          <a:lstStyle/>
          <a:p>
            <a:pPr algn="ctr"/>
            <a:r>
              <a:rPr lang="en-US" sz="1200" dirty="0" smtClean="0">
                <a:solidFill>
                  <a:schemeClr val="bg2">
                    <a:lumMod val="50000"/>
                  </a:schemeClr>
                </a:solidFill>
              </a:rPr>
              <a:t>Batch Views</a:t>
            </a:r>
            <a:endParaRPr lang="en-US" sz="1200" dirty="0">
              <a:solidFill>
                <a:schemeClr val="bg2">
                  <a:lumMod val="50000"/>
                </a:schemeClr>
              </a:solidFill>
            </a:endParaRPr>
          </a:p>
        </p:txBody>
      </p:sp>
      <p:sp>
        <p:nvSpPr>
          <p:cNvPr id="67" name="Rectangle 66"/>
          <p:cNvSpPr/>
          <p:nvPr/>
        </p:nvSpPr>
        <p:spPr>
          <a:xfrm>
            <a:off x="3891451" y="2945173"/>
            <a:ext cx="2041548" cy="276999"/>
          </a:xfrm>
          <a:prstGeom prst="rect">
            <a:avLst/>
          </a:prstGeom>
          <a:ln>
            <a:noFill/>
          </a:ln>
        </p:spPr>
        <p:txBody>
          <a:bodyPr wrap="square">
            <a:spAutoFit/>
          </a:bodyPr>
          <a:lstStyle/>
          <a:p>
            <a:pPr algn="ctr"/>
            <a:r>
              <a:rPr lang="en-US" sz="1200" dirty="0" smtClean="0">
                <a:solidFill>
                  <a:schemeClr val="bg2">
                    <a:lumMod val="50000"/>
                  </a:schemeClr>
                </a:solidFill>
              </a:rPr>
              <a:t>Real-Time Views</a:t>
            </a:r>
            <a:endParaRPr lang="en-US" sz="1200" dirty="0">
              <a:solidFill>
                <a:schemeClr val="bg2">
                  <a:lumMod val="50000"/>
                </a:schemeClr>
              </a:solidFill>
            </a:endParaRPr>
          </a:p>
        </p:txBody>
      </p:sp>
      <p:sp>
        <p:nvSpPr>
          <p:cNvPr id="68" name="Rectangle 67"/>
          <p:cNvSpPr/>
          <p:nvPr/>
        </p:nvSpPr>
        <p:spPr>
          <a:xfrm>
            <a:off x="3017170" y="4377425"/>
            <a:ext cx="1296384" cy="461665"/>
          </a:xfrm>
          <a:prstGeom prst="rect">
            <a:avLst/>
          </a:prstGeom>
          <a:ln>
            <a:noFill/>
          </a:ln>
        </p:spPr>
        <p:txBody>
          <a:bodyPr wrap="square">
            <a:spAutoFit/>
          </a:bodyPr>
          <a:lstStyle/>
          <a:p>
            <a:pPr algn="ctr"/>
            <a:r>
              <a:rPr lang="en-US" sz="1200" dirty="0" smtClean="0">
                <a:solidFill>
                  <a:schemeClr val="bg2">
                    <a:lumMod val="50000"/>
                  </a:schemeClr>
                </a:solidFill>
              </a:rPr>
              <a:t>Real-Time</a:t>
            </a:r>
          </a:p>
          <a:p>
            <a:pPr algn="ctr"/>
            <a:r>
              <a:rPr lang="en-US" sz="1200" dirty="0" smtClean="0">
                <a:solidFill>
                  <a:schemeClr val="bg2">
                    <a:lumMod val="50000"/>
                  </a:schemeClr>
                </a:solidFill>
              </a:rPr>
              <a:t>Increment</a:t>
            </a:r>
            <a:endParaRPr lang="en-US" sz="1200" dirty="0">
              <a:solidFill>
                <a:schemeClr val="bg2">
                  <a:lumMod val="50000"/>
                </a:schemeClr>
              </a:solidFill>
            </a:endParaRPr>
          </a:p>
        </p:txBody>
      </p:sp>
      <p:sp>
        <p:nvSpPr>
          <p:cNvPr id="69" name="Rectangle 68"/>
          <p:cNvSpPr/>
          <p:nvPr/>
        </p:nvSpPr>
        <p:spPr>
          <a:xfrm>
            <a:off x="6087251" y="2712003"/>
            <a:ext cx="1296384" cy="276999"/>
          </a:xfrm>
          <a:prstGeom prst="rect">
            <a:avLst/>
          </a:prstGeom>
          <a:ln>
            <a:noFill/>
          </a:ln>
        </p:spPr>
        <p:txBody>
          <a:bodyPr wrap="square">
            <a:spAutoFit/>
          </a:bodyPr>
          <a:lstStyle/>
          <a:p>
            <a:pPr algn="ctr"/>
            <a:r>
              <a:rPr lang="en-US" sz="1200" dirty="0" smtClean="0">
                <a:solidFill>
                  <a:schemeClr val="bg2">
                    <a:lumMod val="50000"/>
                  </a:schemeClr>
                </a:solidFill>
              </a:rPr>
              <a:t>Merge</a:t>
            </a:r>
          </a:p>
        </p:txBody>
      </p:sp>
      <p:sp>
        <p:nvSpPr>
          <p:cNvPr id="3" name="TextBox 2"/>
          <p:cNvSpPr txBox="1"/>
          <p:nvPr/>
        </p:nvSpPr>
        <p:spPr>
          <a:xfrm>
            <a:off x="7178278" y="1223931"/>
            <a:ext cx="992579" cy="276999"/>
          </a:xfrm>
          <a:prstGeom prst="rect">
            <a:avLst/>
          </a:prstGeom>
          <a:noFill/>
        </p:spPr>
        <p:txBody>
          <a:bodyPr wrap="none" rtlCol="0">
            <a:spAutoFit/>
          </a:bodyPr>
          <a:lstStyle/>
          <a:p>
            <a:r>
              <a:rPr lang="en-US" sz="1200" b="1" dirty="0" smtClean="0"/>
              <a:t>Batch Layer</a:t>
            </a:r>
            <a:endParaRPr lang="en-US" sz="1200" b="1" dirty="0"/>
          </a:p>
        </p:txBody>
      </p:sp>
      <p:sp>
        <p:nvSpPr>
          <p:cNvPr id="40" name="TextBox 39"/>
          <p:cNvSpPr txBox="1"/>
          <p:nvPr/>
        </p:nvSpPr>
        <p:spPr>
          <a:xfrm>
            <a:off x="7178278" y="2106391"/>
            <a:ext cx="1107996" cy="276999"/>
          </a:xfrm>
          <a:prstGeom prst="rect">
            <a:avLst/>
          </a:prstGeom>
          <a:noFill/>
        </p:spPr>
        <p:txBody>
          <a:bodyPr wrap="none" rtlCol="0">
            <a:spAutoFit/>
          </a:bodyPr>
          <a:lstStyle/>
          <a:p>
            <a:r>
              <a:rPr lang="en-US" sz="1200" b="1" dirty="0" smtClean="0"/>
              <a:t>Serving Layer</a:t>
            </a:r>
            <a:endParaRPr lang="en-US" sz="1200" b="1" dirty="0"/>
          </a:p>
        </p:txBody>
      </p:sp>
      <p:sp>
        <p:nvSpPr>
          <p:cNvPr id="41" name="TextBox 40"/>
          <p:cNvSpPr txBox="1"/>
          <p:nvPr/>
        </p:nvSpPr>
        <p:spPr>
          <a:xfrm>
            <a:off x="7178278" y="4238925"/>
            <a:ext cx="1018227" cy="276999"/>
          </a:xfrm>
          <a:prstGeom prst="rect">
            <a:avLst/>
          </a:prstGeom>
          <a:noFill/>
        </p:spPr>
        <p:txBody>
          <a:bodyPr wrap="none" rtlCol="0">
            <a:spAutoFit/>
          </a:bodyPr>
          <a:lstStyle/>
          <a:p>
            <a:r>
              <a:rPr lang="en-US" sz="1200" b="1" dirty="0" smtClean="0"/>
              <a:t>Speed Layer</a:t>
            </a:r>
            <a:endParaRPr lang="en-US" sz="1200" b="1" dirty="0"/>
          </a:p>
        </p:txBody>
      </p:sp>
      <p:pic>
        <p:nvPicPr>
          <p:cNvPr id="42" name="Picture 41" descr="Screen Shot 2015-03-02 at 9.3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741" y="3320418"/>
            <a:ext cx="779693" cy="380338"/>
          </a:xfrm>
          <a:prstGeom prst="rect">
            <a:avLst/>
          </a:prstGeom>
        </p:spPr>
      </p:pic>
      <p:pic>
        <p:nvPicPr>
          <p:cNvPr id="5" name="Picture 4"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681" y="2719753"/>
            <a:ext cx="903423" cy="254088"/>
          </a:xfrm>
          <a:prstGeom prst="rect">
            <a:avLst/>
          </a:prstGeom>
        </p:spPr>
      </p:pic>
      <p:pic>
        <p:nvPicPr>
          <p:cNvPr id="45" name="Picture 44"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5615" y="3208180"/>
            <a:ext cx="903423" cy="254088"/>
          </a:xfrm>
          <a:prstGeom prst="rect">
            <a:avLst/>
          </a:prstGeom>
        </p:spPr>
      </p:pic>
      <p:pic>
        <p:nvPicPr>
          <p:cNvPr id="46" name="Picture 45" descr="Screen Shot 2015-03-02 at 9.33.0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606" y="3907721"/>
            <a:ext cx="750530" cy="257088"/>
          </a:xfrm>
          <a:prstGeom prst="rect">
            <a:avLst/>
          </a:prstGeom>
        </p:spPr>
      </p:pic>
      <p:pic>
        <p:nvPicPr>
          <p:cNvPr id="48" name="Picture 47" descr="Screen Shot 2015-03-02 at 9.34.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7436" y="1174618"/>
            <a:ext cx="1215296" cy="357803"/>
          </a:xfrm>
          <a:prstGeom prst="rect">
            <a:avLst/>
          </a:prstGeom>
        </p:spPr>
      </p:pic>
      <p:pic>
        <p:nvPicPr>
          <p:cNvPr id="54" name="Picture 53" descr="Screen Shot 2015-03-02 at 9.34.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7436" y="1174618"/>
            <a:ext cx="1215296" cy="357803"/>
          </a:xfrm>
          <a:prstGeom prst="rect">
            <a:avLst/>
          </a:prstGeom>
        </p:spPr>
      </p:pic>
      <p:pic>
        <p:nvPicPr>
          <p:cNvPr id="56" name="Picture 55" descr="Screen Shot 2015-03-02 at 9.38.5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8903" y="4251257"/>
            <a:ext cx="600808" cy="304409"/>
          </a:xfrm>
          <a:prstGeom prst="rect">
            <a:avLst/>
          </a:prstGeom>
        </p:spPr>
      </p:pic>
      <p:pic>
        <p:nvPicPr>
          <p:cNvPr id="50" name="Picture 49"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43" y="3095128"/>
            <a:ext cx="903423" cy="254088"/>
          </a:xfrm>
          <a:prstGeom prst="rect">
            <a:avLst/>
          </a:prstGeom>
        </p:spPr>
      </p:pic>
      <p:sp>
        <p:nvSpPr>
          <p:cNvPr id="59" name="Oval 58"/>
          <p:cNvSpPr/>
          <p:nvPr/>
        </p:nvSpPr>
        <p:spPr>
          <a:xfrm>
            <a:off x="1150666" y="2286537"/>
            <a:ext cx="2404118" cy="104395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Stream / Data Ingestion</a:t>
            </a:r>
            <a:endParaRPr lang="en-US" dirty="0"/>
          </a:p>
          <a:p>
            <a:pPr algn="ctr"/>
            <a:r>
              <a:rPr lang="en-US" dirty="0" smtClean="0"/>
              <a:t>Store</a:t>
            </a:r>
          </a:p>
        </p:txBody>
      </p:sp>
      <p:sp>
        <p:nvSpPr>
          <p:cNvPr id="60" name="Oval 59"/>
          <p:cNvSpPr/>
          <p:nvPr/>
        </p:nvSpPr>
        <p:spPr>
          <a:xfrm>
            <a:off x="3993667" y="3716946"/>
            <a:ext cx="2404118" cy="104395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Incremental Data / Stream processing</a:t>
            </a:r>
            <a:endParaRPr lang="en-US" dirty="0"/>
          </a:p>
        </p:txBody>
      </p:sp>
      <p:sp>
        <p:nvSpPr>
          <p:cNvPr id="61" name="Oval 60"/>
          <p:cNvSpPr/>
          <p:nvPr/>
        </p:nvSpPr>
        <p:spPr>
          <a:xfrm>
            <a:off x="6880206" y="2383390"/>
            <a:ext cx="2404118" cy="104395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Serving merged results / responses</a:t>
            </a:r>
            <a:endParaRPr lang="en-US" dirty="0"/>
          </a:p>
        </p:txBody>
      </p:sp>
      <p:pic>
        <p:nvPicPr>
          <p:cNvPr id="64" name="Picture 63" descr="Screen Shot 2015-03-02 at 9.5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855" y="4653864"/>
            <a:ext cx="903423" cy="254088"/>
          </a:xfrm>
          <a:prstGeom prst="rect">
            <a:avLst/>
          </a:prstGeom>
        </p:spPr>
      </p:pic>
    </p:spTree>
    <p:extLst>
      <p:ext uri="{BB962C8B-B14F-4D97-AF65-F5344CB8AC3E}">
        <p14:creationId xmlns:p14="http://schemas.microsoft.com/office/powerpoint/2010/main" val="333886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Connectors</a:t>
            </a:r>
            <a:endParaRPr lang="en-US" dirty="0"/>
          </a:p>
        </p:txBody>
      </p:sp>
      <p:cxnSp>
        <p:nvCxnSpPr>
          <p:cNvPr id="29" name="Straight Arrow Connector 28"/>
          <p:cNvCxnSpPr>
            <a:stCxn id="33" idx="3"/>
            <a:endCxn id="3" idx="1"/>
          </p:cNvCxnSpPr>
          <p:nvPr/>
        </p:nvCxnSpPr>
        <p:spPr>
          <a:xfrm>
            <a:off x="1614212" y="2561271"/>
            <a:ext cx="747828" cy="483729"/>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1068932" y="2009723"/>
            <a:ext cx="545280" cy="1103095"/>
          </a:xfrm>
          <a:prstGeom prst="rect">
            <a:avLst/>
          </a:prstGeom>
        </p:spPr>
      </p:pic>
      <p:pic>
        <p:nvPicPr>
          <p:cNvPr id="42" name="Picture 41"/>
          <p:cNvPicPr>
            <a:picLocks noChangeAspect="1"/>
          </p:cNvPicPr>
          <p:nvPr/>
        </p:nvPicPr>
        <p:blipFill rotWithShape="1">
          <a:blip r:embed="rId4"/>
          <a:srcRect t="63931" r="80919"/>
          <a:stretch/>
        </p:blipFill>
        <p:spPr>
          <a:xfrm>
            <a:off x="364287" y="2986376"/>
            <a:ext cx="1744769" cy="1451412"/>
          </a:xfrm>
          <a:prstGeom prst="rect">
            <a:avLst/>
          </a:prstGeom>
        </p:spPr>
      </p:pic>
      <p:sp>
        <p:nvSpPr>
          <p:cNvPr id="44" name="Rectangle 43"/>
          <p:cNvSpPr/>
          <p:nvPr/>
        </p:nvSpPr>
        <p:spPr>
          <a:xfrm>
            <a:off x="6661505" y="1219408"/>
            <a:ext cx="2482495" cy="338554"/>
          </a:xfrm>
          <a:prstGeom prst="rect">
            <a:avLst/>
          </a:prstGeom>
        </p:spPr>
        <p:txBody>
          <a:bodyPr wrap="square">
            <a:spAutoFit/>
          </a:bodyPr>
          <a:lstStyle/>
          <a:p>
            <a:r>
              <a:rPr lang="en-US" sz="1600" dirty="0" smtClean="0">
                <a:latin typeface="KievitOT-Regular"/>
                <a:cs typeface="KievitOT-Regular"/>
              </a:rPr>
              <a:t>data scientist / engineers </a:t>
            </a:r>
          </a:p>
        </p:txBody>
      </p:sp>
      <p:sp>
        <p:nvSpPr>
          <p:cNvPr id="45" name="Rectangle 44"/>
          <p:cNvSpPr/>
          <p:nvPr/>
        </p:nvSpPr>
        <p:spPr>
          <a:xfrm>
            <a:off x="474693" y="1232826"/>
            <a:ext cx="2504137" cy="338554"/>
          </a:xfrm>
          <a:prstGeom prst="rect">
            <a:avLst/>
          </a:prstGeom>
        </p:spPr>
        <p:txBody>
          <a:bodyPr wrap="square">
            <a:spAutoFit/>
          </a:bodyPr>
          <a:lstStyle/>
          <a:p>
            <a:r>
              <a:rPr lang="en-US" sz="1600" b="1" smtClean="0">
                <a:latin typeface="KievitOT-Regular"/>
                <a:cs typeface="KievitOT-Regular"/>
              </a:rPr>
              <a:t>up to 10</a:t>
            </a:r>
            <a:r>
              <a:rPr lang="en-US" sz="1600" b="1" baseline="30000" smtClean="0">
                <a:latin typeface="KievitOT-Regular"/>
                <a:cs typeface="KievitOT-Regular"/>
              </a:rPr>
              <a:t>10 </a:t>
            </a:r>
            <a:r>
              <a:rPr lang="en-US" sz="1600" smtClean="0">
                <a:latin typeface="KievitOT-Regular"/>
                <a:cs typeface="KievitOT-Regular"/>
              </a:rPr>
              <a:t>application users</a:t>
            </a:r>
          </a:p>
        </p:txBody>
      </p:sp>
      <p:sp>
        <p:nvSpPr>
          <p:cNvPr id="3" name="Rectangle 2"/>
          <p:cNvSpPr/>
          <p:nvPr/>
        </p:nvSpPr>
        <p:spPr>
          <a:xfrm>
            <a:off x="2362040" y="2699956"/>
            <a:ext cx="1694810" cy="690088"/>
          </a:xfrm>
          <a:prstGeom prst="rect">
            <a:avLst/>
          </a:prstGeom>
          <a:solidFill>
            <a:srgbClr val="BE15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KievitOT-Regular"/>
                <a:cs typeface="KievitOT-Regular"/>
              </a:rPr>
              <a:t>NoSQL Database</a:t>
            </a:r>
            <a:endParaRPr lang="en-US" dirty="0">
              <a:latin typeface="KievitOT-Regular"/>
              <a:cs typeface="KievitOT-Regular"/>
            </a:endParaRPr>
          </a:p>
        </p:txBody>
      </p:sp>
      <p:sp>
        <p:nvSpPr>
          <p:cNvPr id="36" name="Rectangle 35"/>
          <p:cNvSpPr/>
          <p:nvPr/>
        </p:nvSpPr>
        <p:spPr>
          <a:xfrm>
            <a:off x="5917334" y="1188630"/>
            <a:ext cx="1001421" cy="369332"/>
          </a:xfrm>
          <a:prstGeom prst="rect">
            <a:avLst/>
          </a:prstGeom>
        </p:spPr>
        <p:txBody>
          <a:bodyPr wrap="square">
            <a:spAutoFit/>
          </a:bodyPr>
          <a:lstStyle/>
          <a:p>
            <a:r>
              <a:rPr lang="en-US" b="1" smtClean="0">
                <a:latin typeface="KievitOT-Regular"/>
                <a:cs typeface="KievitOT-Regular"/>
              </a:rPr>
              <a:t>10</a:t>
            </a:r>
            <a:r>
              <a:rPr lang="en-US" b="1" baseline="30000" smtClean="0">
                <a:latin typeface="KievitOT-Regular"/>
                <a:cs typeface="KievitOT-Regular"/>
              </a:rPr>
              <a:t>1</a:t>
            </a:r>
            <a:r>
              <a:rPr lang="en-US" b="1" smtClean="0">
                <a:latin typeface="KievitOT-Regular"/>
                <a:cs typeface="KievitOT-Regular"/>
              </a:rPr>
              <a:t>- 10</a:t>
            </a:r>
            <a:r>
              <a:rPr lang="en-US" b="1" baseline="30000" smtClean="0">
                <a:latin typeface="KievitOT-Regular"/>
                <a:cs typeface="KievitOT-Regular"/>
              </a:rPr>
              <a:t>2</a:t>
            </a:r>
            <a:endParaRPr lang="en-US" b="1" smtClean="0">
              <a:latin typeface="KievitOT-Regular"/>
              <a:cs typeface="KievitOT-Regular"/>
            </a:endParaRPr>
          </a:p>
        </p:txBody>
      </p:sp>
      <p:sp>
        <p:nvSpPr>
          <p:cNvPr id="37" name="Rectangle 36"/>
          <p:cNvSpPr/>
          <p:nvPr/>
        </p:nvSpPr>
        <p:spPr>
          <a:xfrm>
            <a:off x="5740595" y="2772938"/>
            <a:ext cx="1039745" cy="64008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KievitOT-Regular"/>
                <a:cs typeface="KievitOT-Regular"/>
              </a:rPr>
              <a:t>Kafka</a:t>
            </a:r>
            <a:endParaRPr lang="en-US" dirty="0">
              <a:latin typeface="KievitOT-Regular"/>
              <a:cs typeface="KievitOT-Regular"/>
            </a:endParaRPr>
          </a:p>
        </p:txBody>
      </p:sp>
      <p:sp>
        <p:nvSpPr>
          <p:cNvPr id="39" name="Rectangle 38"/>
          <p:cNvSpPr/>
          <p:nvPr/>
        </p:nvSpPr>
        <p:spPr>
          <a:xfrm>
            <a:off x="7098620" y="2772938"/>
            <a:ext cx="1214457" cy="64008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KievitOT-Regular" charset="0"/>
                <a:ea typeface="KievitOT-Regular" charset="0"/>
                <a:cs typeface="KievitOT-Regular" charset="0"/>
              </a:rPr>
              <a:t>Hadoop</a:t>
            </a:r>
            <a:endParaRPr lang="en-US" dirty="0">
              <a:latin typeface="KievitOT-Regular" charset="0"/>
              <a:ea typeface="KievitOT-Regular" charset="0"/>
              <a:cs typeface="KievitOT-Regular" charset="0"/>
            </a:endParaRPr>
          </a:p>
        </p:txBody>
      </p:sp>
      <p:cxnSp>
        <p:nvCxnSpPr>
          <p:cNvPr id="51" name="Straight Arrow Connector 50"/>
          <p:cNvCxnSpPr/>
          <p:nvPr/>
        </p:nvCxnSpPr>
        <p:spPr>
          <a:xfrm flipV="1">
            <a:off x="6780340" y="3092854"/>
            <a:ext cx="318280" cy="7398"/>
          </a:xfrm>
          <a:prstGeom prst="straightConnector1">
            <a:avLst/>
          </a:prstGeom>
          <a:ln w="127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4236729" y="2975427"/>
            <a:ext cx="1503866" cy="326"/>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4236729" y="3136774"/>
            <a:ext cx="1503866"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856071" y="3402897"/>
            <a:ext cx="505969" cy="475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Regular"/>
            </a:endParaRPr>
          </a:p>
        </p:txBody>
      </p:sp>
      <p:cxnSp>
        <p:nvCxnSpPr>
          <p:cNvPr id="31" name="Straight Arrow Connector 30"/>
          <p:cNvCxnSpPr>
            <a:stCxn id="22" idx="1"/>
            <a:endCxn id="3" idx="1"/>
          </p:cNvCxnSpPr>
          <p:nvPr/>
        </p:nvCxnSpPr>
        <p:spPr>
          <a:xfrm flipV="1">
            <a:off x="1856071" y="3045000"/>
            <a:ext cx="505969" cy="595617"/>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Lst>
          </a:blip>
          <a:stretch>
            <a:fillRect/>
          </a:stretch>
        </p:blipFill>
        <p:spPr>
          <a:xfrm>
            <a:off x="5075057" y="1147295"/>
            <a:ext cx="755657" cy="505906"/>
          </a:xfrm>
          <a:prstGeom prst="rect">
            <a:avLst/>
          </a:prstGeom>
          <a:ln w="3175" cap="rnd" cmpd="sng">
            <a:solidFill>
              <a:schemeClr val="tx1"/>
            </a:solidFill>
          </a:ln>
        </p:spPr>
      </p:pic>
      <p:cxnSp>
        <p:nvCxnSpPr>
          <p:cNvPr id="5" name="Straight Connector 4"/>
          <p:cNvCxnSpPr/>
          <p:nvPr/>
        </p:nvCxnSpPr>
        <p:spPr>
          <a:xfrm>
            <a:off x="4807084" y="1062096"/>
            <a:ext cx="0" cy="371045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46" idx="1"/>
          </p:cNvCxnSpPr>
          <p:nvPr/>
        </p:nvCxnSpPr>
        <p:spPr>
          <a:xfrm flipV="1">
            <a:off x="4236729" y="2103843"/>
            <a:ext cx="2074217" cy="827788"/>
          </a:xfrm>
          <a:prstGeom prst="straightConnector1">
            <a:avLst/>
          </a:prstGeom>
          <a:ln w="127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6310946" y="1792781"/>
            <a:ext cx="1484012" cy="62212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KievitOT-Regular"/>
                <a:cs typeface="KievitOT-Regular"/>
              </a:rPr>
              <a:t>Spark</a:t>
            </a:r>
          </a:p>
        </p:txBody>
      </p:sp>
      <p:pic>
        <p:nvPicPr>
          <p:cNvPr id="4" name="Picture 3" descr="CouchbaseLogo.RGB_STANDA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7854" y="2267222"/>
            <a:ext cx="1211307" cy="363392"/>
          </a:xfrm>
          <a:prstGeom prst="rect">
            <a:avLst/>
          </a:prstGeom>
        </p:spPr>
      </p:pic>
      <p:sp>
        <p:nvSpPr>
          <p:cNvPr id="52" name="Rectangle 51"/>
          <p:cNvSpPr/>
          <p:nvPr/>
        </p:nvSpPr>
        <p:spPr>
          <a:xfrm>
            <a:off x="2362040" y="4215539"/>
            <a:ext cx="1821985" cy="650825"/>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KievitOT-Regular" charset="0"/>
                <a:ea typeface="KievitOT-Regular" charset="0"/>
                <a:cs typeface="KievitOT-Regular" charset="0"/>
              </a:rPr>
              <a:t>Elasticsearch</a:t>
            </a:r>
            <a:endParaRPr lang="en-US" dirty="0">
              <a:latin typeface="KievitOT-Regular" charset="0"/>
              <a:ea typeface="KievitOT-Regular" charset="0"/>
              <a:cs typeface="KievitOT-Regular" charset="0"/>
            </a:endParaRPr>
          </a:p>
        </p:txBody>
      </p:sp>
      <p:cxnSp>
        <p:nvCxnSpPr>
          <p:cNvPr id="30" name="Straight Arrow Connector 29"/>
          <p:cNvCxnSpPr/>
          <p:nvPr/>
        </p:nvCxnSpPr>
        <p:spPr>
          <a:xfrm>
            <a:off x="3303222" y="3442802"/>
            <a:ext cx="1" cy="772737"/>
          </a:xfrm>
          <a:prstGeom prst="straightConnector1">
            <a:avLst/>
          </a:prstGeom>
          <a:ln w="12700"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4884342" y="2630614"/>
            <a:ext cx="633160" cy="369332"/>
          </a:xfrm>
          <a:prstGeom prst="rect">
            <a:avLst/>
          </a:prstGeom>
        </p:spPr>
        <p:txBody>
          <a:bodyPr wrap="square">
            <a:spAutoFit/>
          </a:bodyPr>
          <a:lstStyle/>
          <a:p>
            <a:r>
              <a:rPr lang="de-DE" dirty="0" smtClean="0"/>
              <a:t>DCP</a:t>
            </a:r>
          </a:p>
        </p:txBody>
      </p:sp>
      <p:sp>
        <p:nvSpPr>
          <p:cNvPr id="32" name="Rectangle 31"/>
          <p:cNvSpPr/>
          <p:nvPr/>
        </p:nvSpPr>
        <p:spPr>
          <a:xfrm>
            <a:off x="3303222" y="3620577"/>
            <a:ext cx="1090869" cy="369332"/>
          </a:xfrm>
          <a:prstGeom prst="rect">
            <a:avLst/>
          </a:prstGeom>
        </p:spPr>
        <p:txBody>
          <a:bodyPr wrap="square">
            <a:spAutoFit/>
          </a:bodyPr>
          <a:lstStyle/>
          <a:p>
            <a:r>
              <a:rPr lang="de-DE" dirty="0" smtClean="0"/>
              <a:t>XDCR</a:t>
            </a:r>
            <a:endParaRPr lang="de-DE" dirty="0" smtClean="0"/>
          </a:p>
        </p:txBody>
      </p:sp>
      <p:sp>
        <p:nvSpPr>
          <p:cNvPr id="26" name="Rectangle 25"/>
          <p:cNvSpPr/>
          <p:nvPr/>
        </p:nvSpPr>
        <p:spPr>
          <a:xfrm>
            <a:off x="6310946" y="3760555"/>
            <a:ext cx="1484012" cy="622124"/>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KievitOT-Regular"/>
                <a:cs typeface="KievitOT-Regular"/>
              </a:rPr>
              <a:t>Storm</a:t>
            </a:r>
          </a:p>
        </p:txBody>
      </p:sp>
      <p:cxnSp>
        <p:nvCxnSpPr>
          <p:cNvPr id="34" name="Straight Arrow Connector 33"/>
          <p:cNvCxnSpPr>
            <a:endCxn id="26" idx="1"/>
          </p:cNvCxnSpPr>
          <p:nvPr/>
        </p:nvCxnSpPr>
        <p:spPr>
          <a:xfrm>
            <a:off x="4244405" y="3273603"/>
            <a:ext cx="2066541" cy="798014"/>
          </a:xfrm>
          <a:prstGeom prst="straightConnector1">
            <a:avLst/>
          </a:prstGeom>
          <a:ln w="127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 name="Curved Connector 8"/>
          <p:cNvCxnSpPr>
            <a:endCxn id="39" idx="2"/>
          </p:cNvCxnSpPr>
          <p:nvPr/>
        </p:nvCxnSpPr>
        <p:spPr>
          <a:xfrm>
            <a:off x="4394091" y="3273603"/>
            <a:ext cx="3311758" cy="139415"/>
          </a:xfrm>
          <a:prstGeom prst="curvedConnector4">
            <a:avLst>
              <a:gd name="adj1" fmla="val 31916"/>
              <a:gd name="adj2" fmla="val 26397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276456" y="3398118"/>
            <a:ext cx="633160" cy="276999"/>
          </a:xfrm>
          <a:prstGeom prst="rect">
            <a:avLst/>
          </a:prstGeom>
        </p:spPr>
        <p:txBody>
          <a:bodyPr wrap="square">
            <a:spAutoFit/>
          </a:bodyPr>
          <a:lstStyle/>
          <a:p>
            <a:r>
              <a:rPr lang="de-DE" sz="1200" dirty="0" err="1" smtClean="0"/>
              <a:t>Sqoop</a:t>
            </a:r>
            <a:endParaRPr lang="de-DE" sz="1200" dirty="0" smtClean="0"/>
          </a:p>
        </p:txBody>
      </p:sp>
    </p:spTree>
    <p:extLst>
      <p:ext uri="{BB962C8B-B14F-4D97-AF65-F5344CB8AC3E}">
        <p14:creationId xmlns:p14="http://schemas.microsoft.com/office/powerpoint/2010/main" val="39972794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2810955" y="3242866"/>
            <a:ext cx="1706913" cy="1591056"/>
            <a:chOff x="2810955" y="3242866"/>
            <a:chExt cx="2282499" cy="1591056"/>
          </a:xfrm>
        </p:grpSpPr>
        <p:sp>
          <p:nvSpPr>
            <p:cNvPr id="40" name="Rectangle 39"/>
            <p:cNvSpPr/>
            <p:nvPr/>
          </p:nvSpPr>
          <p:spPr>
            <a:xfrm>
              <a:off x="2810955" y="3242866"/>
              <a:ext cx="2282499" cy="1591056"/>
            </a:xfrm>
            <a:prstGeom prst="rect">
              <a:avLst/>
            </a:prstGeom>
            <a:solidFill>
              <a:srgbClr val="EB222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143411" y="3279223"/>
              <a:ext cx="1624212" cy="430887"/>
            </a:xfrm>
            <a:prstGeom prst="rect">
              <a:avLst/>
            </a:prstGeom>
            <a:noFill/>
          </p:spPr>
          <p:txBody>
            <a:bodyPr wrap="none" rtlCol="0">
              <a:spAutoFit/>
            </a:bodyPr>
            <a:lstStyle/>
            <a:p>
              <a:pPr algn="ctr"/>
              <a:r>
                <a:rPr lang="en-US" sz="1100" b="1" dirty="0" smtClean="0">
                  <a:solidFill>
                    <a:srgbClr val="C90924"/>
                  </a:solidFill>
                </a:rPr>
                <a:t>COMPLEX </a:t>
              </a:r>
              <a:br>
                <a:rPr lang="en-US" sz="1100" b="1" dirty="0" smtClean="0">
                  <a:solidFill>
                    <a:srgbClr val="C90924"/>
                  </a:solidFill>
                </a:rPr>
              </a:br>
              <a:r>
                <a:rPr lang="en-US" sz="1100" b="1" dirty="0" smtClean="0">
                  <a:solidFill>
                    <a:srgbClr val="C90924"/>
                  </a:solidFill>
                </a:rPr>
                <a:t>EVENT PROCESSING</a:t>
              </a:r>
              <a:endParaRPr lang="en-US" b="1" dirty="0">
                <a:solidFill>
                  <a:srgbClr val="C90924"/>
                </a:solidFill>
              </a:endParaRPr>
            </a:p>
          </p:txBody>
        </p:sp>
      </p:grpSp>
      <p:grpSp>
        <p:nvGrpSpPr>
          <p:cNvPr id="55" name="Group 54"/>
          <p:cNvGrpSpPr/>
          <p:nvPr/>
        </p:nvGrpSpPr>
        <p:grpSpPr>
          <a:xfrm>
            <a:off x="4544300" y="3242866"/>
            <a:ext cx="1708686" cy="1589875"/>
            <a:chOff x="4544300" y="3242866"/>
            <a:chExt cx="1708686" cy="1589875"/>
          </a:xfrm>
        </p:grpSpPr>
        <p:sp>
          <p:nvSpPr>
            <p:cNvPr id="41" name="Rectangle 40"/>
            <p:cNvSpPr/>
            <p:nvPr/>
          </p:nvSpPr>
          <p:spPr>
            <a:xfrm>
              <a:off x="4544300" y="3242866"/>
              <a:ext cx="1708686" cy="1589875"/>
            </a:xfrm>
            <a:prstGeom prst="rect">
              <a:avLst/>
            </a:prstGeom>
            <a:solidFill>
              <a:srgbClr val="EB222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4854567" y="3278294"/>
              <a:ext cx="1107996" cy="430887"/>
            </a:xfrm>
            <a:prstGeom prst="rect">
              <a:avLst/>
            </a:prstGeom>
            <a:noFill/>
          </p:spPr>
          <p:txBody>
            <a:bodyPr wrap="none" rtlCol="0">
              <a:spAutoFit/>
            </a:bodyPr>
            <a:lstStyle/>
            <a:p>
              <a:pPr algn="ctr"/>
              <a:r>
                <a:rPr lang="en-US" sz="1100" b="1" dirty="0" smtClean="0">
                  <a:solidFill>
                    <a:srgbClr val="C90924"/>
                  </a:solidFill>
                </a:rPr>
                <a:t>Real Time</a:t>
              </a:r>
              <a:br>
                <a:rPr lang="en-US" sz="1100" b="1" dirty="0" smtClean="0">
                  <a:solidFill>
                    <a:srgbClr val="C90924"/>
                  </a:solidFill>
                </a:rPr>
              </a:br>
              <a:r>
                <a:rPr lang="en-US" sz="1100" b="1" dirty="0" smtClean="0">
                  <a:solidFill>
                    <a:srgbClr val="C90924"/>
                  </a:solidFill>
                </a:rPr>
                <a:t>REPOSITORY</a:t>
              </a:r>
              <a:endParaRPr lang="en-US" b="1" dirty="0">
                <a:solidFill>
                  <a:srgbClr val="C90924"/>
                </a:solidFill>
              </a:endParaRPr>
            </a:p>
          </p:txBody>
        </p:sp>
      </p:grpSp>
      <p:grpSp>
        <p:nvGrpSpPr>
          <p:cNvPr id="51" name="Group 50"/>
          <p:cNvGrpSpPr/>
          <p:nvPr/>
        </p:nvGrpSpPr>
        <p:grpSpPr>
          <a:xfrm>
            <a:off x="2812901" y="1081249"/>
            <a:ext cx="1120821" cy="1589875"/>
            <a:chOff x="2812901" y="1081249"/>
            <a:chExt cx="1120821" cy="1589875"/>
          </a:xfrm>
        </p:grpSpPr>
        <p:sp>
          <p:nvSpPr>
            <p:cNvPr id="30" name="Rectangle 29"/>
            <p:cNvSpPr/>
            <p:nvPr/>
          </p:nvSpPr>
          <p:spPr>
            <a:xfrm>
              <a:off x="2812901" y="1081249"/>
              <a:ext cx="1120821" cy="1589875"/>
            </a:xfrm>
            <a:prstGeom prst="rect">
              <a:avLst/>
            </a:prstGeom>
            <a:solidFill>
              <a:srgbClr val="EB222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857786" y="1116677"/>
              <a:ext cx="1031051" cy="430887"/>
            </a:xfrm>
            <a:prstGeom prst="rect">
              <a:avLst/>
            </a:prstGeom>
            <a:noFill/>
          </p:spPr>
          <p:txBody>
            <a:bodyPr wrap="none" rtlCol="0">
              <a:spAutoFit/>
            </a:bodyPr>
            <a:lstStyle/>
            <a:p>
              <a:pPr algn="ctr"/>
              <a:r>
                <a:rPr lang="en-US" sz="1100" b="1" dirty="0" smtClean="0">
                  <a:solidFill>
                    <a:srgbClr val="C90924"/>
                  </a:solidFill>
                </a:rPr>
                <a:t>PERPETUAL</a:t>
              </a:r>
            </a:p>
            <a:p>
              <a:pPr algn="ctr"/>
              <a:r>
                <a:rPr lang="en-US" sz="1100" b="1" dirty="0" smtClean="0">
                  <a:solidFill>
                    <a:srgbClr val="C90924"/>
                  </a:solidFill>
                </a:rPr>
                <a:t>STORE</a:t>
              </a:r>
              <a:endParaRPr lang="en-US" b="1" dirty="0">
                <a:solidFill>
                  <a:srgbClr val="C90924"/>
                </a:solidFill>
              </a:endParaRPr>
            </a:p>
          </p:txBody>
        </p:sp>
      </p:grpSp>
      <p:grpSp>
        <p:nvGrpSpPr>
          <p:cNvPr id="52" name="Group 51"/>
          <p:cNvGrpSpPr/>
          <p:nvPr/>
        </p:nvGrpSpPr>
        <p:grpSpPr>
          <a:xfrm>
            <a:off x="3974166" y="1081249"/>
            <a:ext cx="1120821" cy="1589875"/>
            <a:chOff x="3974166" y="1081249"/>
            <a:chExt cx="1120821" cy="1589875"/>
          </a:xfrm>
        </p:grpSpPr>
        <p:sp>
          <p:nvSpPr>
            <p:cNvPr id="38" name="Rectangle 37"/>
            <p:cNvSpPr/>
            <p:nvPr/>
          </p:nvSpPr>
          <p:spPr>
            <a:xfrm>
              <a:off x="3974166" y="1081249"/>
              <a:ext cx="1120821" cy="1589875"/>
            </a:xfrm>
            <a:prstGeom prst="rect">
              <a:avLst/>
            </a:prstGeom>
            <a:solidFill>
              <a:srgbClr val="EB222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3998070" y="1116677"/>
              <a:ext cx="1069524" cy="430887"/>
            </a:xfrm>
            <a:prstGeom prst="rect">
              <a:avLst/>
            </a:prstGeom>
            <a:noFill/>
          </p:spPr>
          <p:txBody>
            <a:bodyPr wrap="none" rtlCol="0">
              <a:spAutoFit/>
            </a:bodyPr>
            <a:lstStyle/>
            <a:p>
              <a:pPr algn="ctr"/>
              <a:r>
                <a:rPr lang="en-US" sz="1100" b="1" dirty="0" smtClean="0">
                  <a:solidFill>
                    <a:srgbClr val="C90924"/>
                  </a:solidFill>
                </a:rPr>
                <a:t>ANALYTICAL</a:t>
              </a:r>
              <a:br>
                <a:rPr lang="en-US" sz="1100" b="1" dirty="0" smtClean="0">
                  <a:solidFill>
                    <a:srgbClr val="C90924"/>
                  </a:solidFill>
                </a:rPr>
              </a:br>
              <a:r>
                <a:rPr lang="en-US" sz="1100" b="1" dirty="0" smtClean="0">
                  <a:solidFill>
                    <a:srgbClr val="C90924"/>
                  </a:solidFill>
                </a:rPr>
                <a:t>DB</a:t>
              </a:r>
              <a:endParaRPr lang="en-US" b="1" dirty="0">
                <a:solidFill>
                  <a:srgbClr val="C90924"/>
                </a:solidFill>
              </a:endParaRPr>
            </a:p>
          </p:txBody>
        </p:sp>
      </p:grpSp>
      <p:grpSp>
        <p:nvGrpSpPr>
          <p:cNvPr id="53" name="Group 52"/>
          <p:cNvGrpSpPr/>
          <p:nvPr/>
        </p:nvGrpSpPr>
        <p:grpSpPr>
          <a:xfrm>
            <a:off x="5078913" y="1081249"/>
            <a:ext cx="1223412" cy="1589875"/>
            <a:chOff x="5078913" y="1081249"/>
            <a:chExt cx="1223412" cy="1589875"/>
          </a:xfrm>
        </p:grpSpPr>
        <p:sp>
          <p:nvSpPr>
            <p:cNvPr id="39" name="Rectangle 38"/>
            <p:cNvSpPr/>
            <p:nvPr/>
          </p:nvSpPr>
          <p:spPr>
            <a:xfrm>
              <a:off x="5132165" y="1081249"/>
              <a:ext cx="1120821" cy="1589875"/>
            </a:xfrm>
            <a:prstGeom prst="rect">
              <a:avLst/>
            </a:prstGeom>
            <a:solidFill>
              <a:srgbClr val="EB222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078913" y="1116677"/>
              <a:ext cx="1223412" cy="430887"/>
            </a:xfrm>
            <a:prstGeom prst="rect">
              <a:avLst/>
            </a:prstGeom>
            <a:noFill/>
          </p:spPr>
          <p:txBody>
            <a:bodyPr wrap="none" rtlCol="0">
              <a:spAutoFit/>
            </a:bodyPr>
            <a:lstStyle/>
            <a:p>
              <a:pPr algn="ctr"/>
              <a:r>
                <a:rPr lang="en-US" sz="1100" b="1" dirty="0" smtClean="0">
                  <a:solidFill>
                    <a:srgbClr val="C90924"/>
                  </a:solidFill>
                </a:rPr>
                <a:t>BUSINESS</a:t>
              </a:r>
              <a:br>
                <a:rPr lang="en-US" sz="1100" b="1" dirty="0" smtClean="0">
                  <a:solidFill>
                    <a:srgbClr val="C90924"/>
                  </a:solidFill>
                </a:rPr>
              </a:br>
              <a:r>
                <a:rPr lang="en-US" sz="1100" b="1" dirty="0" smtClean="0">
                  <a:solidFill>
                    <a:srgbClr val="C90924"/>
                  </a:solidFill>
                </a:rPr>
                <a:t>INTELLIGENCE</a:t>
              </a:r>
              <a:endParaRPr lang="en-US" b="1" dirty="0">
                <a:solidFill>
                  <a:srgbClr val="C90924"/>
                </a:solidFill>
              </a:endParaRPr>
            </a:p>
          </p:txBody>
        </p:sp>
      </p:grpSp>
      <p:pic>
        <p:nvPicPr>
          <p:cNvPr id="8" name="Picture 7" descr="small_737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93" y="103525"/>
            <a:ext cx="1693038" cy="363184"/>
          </a:xfrm>
          <a:prstGeom prst="rect">
            <a:avLst/>
          </a:prstGeom>
        </p:spPr>
      </p:pic>
      <p:grpSp>
        <p:nvGrpSpPr>
          <p:cNvPr id="47" name="Group 46"/>
          <p:cNvGrpSpPr/>
          <p:nvPr/>
        </p:nvGrpSpPr>
        <p:grpSpPr>
          <a:xfrm>
            <a:off x="509778" y="1080658"/>
            <a:ext cx="1120821" cy="1591056"/>
            <a:chOff x="509778" y="1080658"/>
            <a:chExt cx="1120821" cy="1591056"/>
          </a:xfrm>
        </p:grpSpPr>
        <p:sp>
          <p:nvSpPr>
            <p:cNvPr id="2" name="Rectangle 1"/>
            <p:cNvSpPr/>
            <p:nvPr/>
          </p:nvSpPr>
          <p:spPr>
            <a:xfrm>
              <a:off x="509778" y="1080658"/>
              <a:ext cx="1120821" cy="1591056"/>
            </a:xfrm>
            <a:prstGeom prst="rect">
              <a:avLst/>
            </a:prstGeom>
            <a:solidFill>
              <a:srgbClr val="EB222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509779" y="1745381"/>
              <a:ext cx="1120820" cy="261610"/>
            </a:xfrm>
            <a:prstGeom prst="rect">
              <a:avLst/>
            </a:prstGeom>
            <a:noFill/>
          </p:spPr>
          <p:txBody>
            <a:bodyPr wrap="none" rtlCol="0">
              <a:spAutoFit/>
            </a:bodyPr>
            <a:lstStyle/>
            <a:p>
              <a:pPr algn="ctr"/>
              <a:r>
                <a:rPr lang="en-US" sz="1100" b="1" dirty="0" smtClean="0">
                  <a:solidFill>
                    <a:srgbClr val="C90924"/>
                  </a:solidFill>
                </a:rPr>
                <a:t>MONITORING</a:t>
              </a:r>
              <a:endParaRPr lang="en-US" b="1" dirty="0">
                <a:solidFill>
                  <a:srgbClr val="C90924"/>
                </a:solidFill>
              </a:endParaRPr>
            </a:p>
          </p:txBody>
        </p:sp>
      </p:grpSp>
      <p:grpSp>
        <p:nvGrpSpPr>
          <p:cNvPr id="48" name="Group 47"/>
          <p:cNvGrpSpPr/>
          <p:nvPr/>
        </p:nvGrpSpPr>
        <p:grpSpPr>
          <a:xfrm>
            <a:off x="509778" y="3242866"/>
            <a:ext cx="1120821" cy="1591056"/>
            <a:chOff x="509778" y="3242866"/>
            <a:chExt cx="1120821" cy="1591056"/>
          </a:xfrm>
        </p:grpSpPr>
        <p:sp>
          <p:nvSpPr>
            <p:cNvPr id="15" name="Rectangle 14"/>
            <p:cNvSpPr/>
            <p:nvPr/>
          </p:nvSpPr>
          <p:spPr>
            <a:xfrm>
              <a:off x="509778" y="3242866"/>
              <a:ext cx="1120821" cy="1591056"/>
            </a:xfrm>
            <a:prstGeom prst="rect">
              <a:avLst/>
            </a:prstGeom>
            <a:solidFill>
              <a:srgbClr val="EB222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09779" y="3822951"/>
              <a:ext cx="1120820" cy="430887"/>
            </a:xfrm>
            <a:prstGeom prst="rect">
              <a:avLst/>
            </a:prstGeom>
            <a:noFill/>
          </p:spPr>
          <p:txBody>
            <a:bodyPr wrap="square" rtlCol="0">
              <a:spAutoFit/>
            </a:bodyPr>
            <a:lstStyle/>
            <a:p>
              <a:pPr algn="ctr"/>
              <a:r>
                <a:rPr lang="en-US" sz="1100" b="1" dirty="0" smtClean="0">
                  <a:solidFill>
                    <a:srgbClr val="C90924"/>
                  </a:solidFill>
                </a:rPr>
                <a:t>CHAT/VOICE</a:t>
              </a:r>
            </a:p>
            <a:p>
              <a:pPr algn="ctr"/>
              <a:r>
                <a:rPr lang="en-US" sz="1100" b="1" dirty="0" smtClean="0">
                  <a:solidFill>
                    <a:srgbClr val="C90924"/>
                  </a:solidFill>
                </a:rPr>
                <a:t>SYSTEM</a:t>
              </a:r>
              <a:endParaRPr lang="en-US" b="1" dirty="0">
                <a:solidFill>
                  <a:srgbClr val="C90924"/>
                </a:solidFill>
              </a:endParaRPr>
            </a:p>
          </p:txBody>
        </p:sp>
      </p:grpSp>
      <p:grpSp>
        <p:nvGrpSpPr>
          <p:cNvPr id="49" name="Group 48"/>
          <p:cNvGrpSpPr/>
          <p:nvPr/>
        </p:nvGrpSpPr>
        <p:grpSpPr>
          <a:xfrm>
            <a:off x="1663674" y="1081249"/>
            <a:ext cx="1120821" cy="1589875"/>
            <a:chOff x="1663674" y="1081249"/>
            <a:chExt cx="1120821" cy="1589875"/>
          </a:xfrm>
        </p:grpSpPr>
        <p:sp>
          <p:nvSpPr>
            <p:cNvPr id="17" name="Rectangle 16"/>
            <p:cNvSpPr/>
            <p:nvPr/>
          </p:nvSpPr>
          <p:spPr>
            <a:xfrm>
              <a:off x="1663674" y="1081249"/>
              <a:ext cx="1120821" cy="1589875"/>
            </a:xfrm>
            <a:prstGeom prst="rect">
              <a:avLst/>
            </a:prstGeom>
            <a:solidFill>
              <a:srgbClr val="EB222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875271" y="1660743"/>
              <a:ext cx="697627" cy="430887"/>
            </a:xfrm>
            <a:prstGeom prst="rect">
              <a:avLst/>
            </a:prstGeom>
            <a:noFill/>
          </p:spPr>
          <p:txBody>
            <a:bodyPr wrap="none" rtlCol="0">
              <a:spAutoFit/>
            </a:bodyPr>
            <a:lstStyle/>
            <a:p>
              <a:pPr algn="ctr"/>
              <a:r>
                <a:rPr lang="en-US" sz="1100" b="1" dirty="0" smtClean="0">
                  <a:solidFill>
                    <a:srgbClr val="C90924"/>
                  </a:solidFill>
                </a:rPr>
                <a:t>BATCH</a:t>
              </a:r>
              <a:br>
                <a:rPr lang="en-US" sz="1100" b="1" dirty="0" smtClean="0">
                  <a:solidFill>
                    <a:srgbClr val="C90924"/>
                  </a:solidFill>
                </a:rPr>
              </a:br>
              <a:r>
                <a:rPr lang="en-US" sz="1100" b="1" dirty="0" smtClean="0">
                  <a:solidFill>
                    <a:srgbClr val="C90924"/>
                  </a:solidFill>
                </a:rPr>
                <a:t>TRACK</a:t>
              </a:r>
              <a:endParaRPr lang="en-US" b="1" dirty="0">
                <a:solidFill>
                  <a:srgbClr val="C90924"/>
                </a:solidFill>
              </a:endParaRPr>
            </a:p>
          </p:txBody>
        </p:sp>
      </p:grpSp>
      <p:grpSp>
        <p:nvGrpSpPr>
          <p:cNvPr id="50" name="Group 49"/>
          <p:cNvGrpSpPr/>
          <p:nvPr/>
        </p:nvGrpSpPr>
        <p:grpSpPr>
          <a:xfrm>
            <a:off x="1663674" y="3242866"/>
            <a:ext cx="1120821" cy="1591056"/>
            <a:chOff x="1663674" y="3242866"/>
            <a:chExt cx="1120821" cy="1591056"/>
          </a:xfrm>
        </p:grpSpPr>
        <p:sp>
          <p:nvSpPr>
            <p:cNvPr id="18" name="Rectangle 17"/>
            <p:cNvSpPr/>
            <p:nvPr/>
          </p:nvSpPr>
          <p:spPr>
            <a:xfrm>
              <a:off x="1663674" y="3242866"/>
              <a:ext cx="1120821" cy="1591056"/>
            </a:xfrm>
            <a:prstGeom prst="rect">
              <a:avLst/>
            </a:prstGeom>
            <a:solidFill>
              <a:srgbClr val="EB222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734207" y="3822951"/>
              <a:ext cx="979755" cy="430887"/>
            </a:xfrm>
            <a:prstGeom prst="rect">
              <a:avLst/>
            </a:prstGeom>
            <a:noFill/>
          </p:spPr>
          <p:txBody>
            <a:bodyPr wrap="none" rtlCol="0">
              <a:spAutoFit/>
            </a:bodyPr>
            <a:lstStyle/>
            <a:p>
              <a:pPr algn="ctr"/>
              <a:r>
                <a:rPr lang="en-US" sz="1100" b="1" dirty="0" smtClean="0">
                  <a:solidFill>
                    <a:srgbClr val="C90924"/>
                  </a:solidFill>
                </a:rPr>
                <a:t>REAL-TIME</a:t>
              </a:r>
              <a:br>
                <a:rPr lang="en-US" sz="1100" b="1" dirty="0" smtClean="0">
                  <a:solidFill>
                    <a:srgbClr val="C90924"/>
                  </a:solidFill>
                </a:rPr>
              </a:br>
              <a:r>
                <a:rPr lang="en-US" sz="1100" b="1" dirty="0" smtClean="0">
                  <a:solidFill>
                    <a:srgbClr val="C90924"/>
                  </a:solidFill>
                </a:rPr>
                <a:t>TRACK</a:t>
              </a:r>
              <a:endParaRPr lang="en-US" b="1" dirty="0">
                <a:solidFill>
                  <a:srgbClr val="C90924"/>
                </a:solidFill>
              </a:endParaRPr>
            </a:p>
          </p:txBody>
        </p:sp>
      </p:grpSp>
      <p:pic>
        <p:nvPicPr>
          <p:cNvPr id="22" name="Picture 21" descr="hado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955" y="1534335"/>
            <a:ext cx="1124712" cy="1101361"/>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920" y="1534335"/>
            <a:ext cx="1124355" cy="1101361"/>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6707" y="1534335"/>
            <a:ext cx="1124355" cy="1101361"/>
          </a:xfrm>
          <a:prstGeom prst="rect">
            <a:avLst/>
          </a:prstGeom>
        </p:spPr>
      </p:pic>
      <p:pic>
        <p:nvPicPr>
          <p:cNvPr id="28" name="Picture 27" descr="kafkabo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3674" y="2406095"/>
            <a:ext cx="1124712" cy="1101800"/>
          </a:xfrm>
          <a:prstGeom prst="rect">
            <a:avLst/>
          </a:prstGeom>
        </p:spPr>
      </p:pic>
      <p:pic>
        <p:nvPicPr>
          <p:cNvPr id="21" name="Picture 20" descr="stormbo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2055" y="3695513"/>
            <a:ext cx="1124712" cy="1101800"/>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6434" y="3695952"/>
            <a:ext cx="1124263" cy="1101361"/>
          </a:xfrm>
          <a:prstGeom prst="rect">
            <a:avLst/>
          </a:prstGeom>
        </p:spPr>
      </p:pic>
      <p:sp>
        <p:nvSpPr>
          <p:cNvPr id="7" name="Isosceles Triangle 6"/>
          <p:cNvSpPr/>
          <p:nvPr/>
        </p:nvSpPr>
        <p:spPr>
          <a:xfrm rot="5400000">
            <a:off x="4776372" y="2590348"/>
            <a:ext cx="3752084" cy="732706"/>
          </a:xfrm>
          <a:prstGeom prst="triangle">
            <a:avLst/>
          </a:prstGeom>
          <a:solidFill>
            <a:srgbClr val="EB222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a:off x="7054322" y="2563696"/>
            <a:ext cx="1650628" cy="728755"/>
            <a:chOff x="7054322" y="2563696"/>
            <a:chExt cx="1650628" cy="728755"/>
          </a:xfrm>
        </p:grpSpPr>
        <p:pic>
          <p:nvPicPr>
            <p:cNvPr id="44" name="Picture 43" descr="liveperson-inc-logo.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54322" y="2563696"/>
              <a:ext cx="1650628" cy="728755"/>
            </a:xfrm>
            <a:prstGeom prst="rect">
              <a:avLst/>
            </a:prstGeom>
          </p:spPr>
        </p:pic>
        <p:sp>
          <p:nvSpPr>
            <p:cNvPr id="45" name="TextBox 44"/>
            <p:cNvSpPr txBox="1"/>
            <p:nvPr/>
          </p:nvSpPr>
          <p:spPr>
            <a:xfrm>
              <a:off x="7332656" y="3030841"/>
              <a:ext cx="1093960" cy="261610"/>
            </a:xfrm>
            <a:prstGeom prst="rect">
              <a:avLst/>
            </a:prstGeom>
            <a:noFill/>
          </p:spPr>
          <p:txBody>
            <a:bodyPr wrap="none" rtlCol="0">
              <a:spAutoFit/>
            </a:bodyPr>
            <a:lstStyle/>
            <a:p>
              <a:pPr algn="ctr"/>
              <a:r>
                <a:rPr lang="en-US" sz="1050" b="1" dirty="0" smtClean="0">
                  <a:solidFill>
                    <a:schemeClr val="bg1"/>
                  </a:solidFill>
                </a:rPr>
                <a:t>DASHBOARD</a:t>
              </a:r>
              <a:endParaRPr lang="en-US" sz="1600" b="1" dirty="0">
                <a:solidFill>
                  <a:schemeClr val="bg1"/>
                </a:solidFill>
              </a:endParaRPr>
            </a:p>
          </p:txBody>
        </p:sp>
      </p:grpSp>
      <p:pic>
        <p:nvPicPr>
          <p:cNvPr id="4" name="Picture 3"/>
          <p:cNvPicPr>
            <a:picLocks noChangeAspect="1"/>
          </p:cNvPicPr>
          <p:nvPr/>
        </p:nvPicPr>
        <p:blipFill>
          <a:blip r:embed="rId11"/>
          <a:stretch>
            <a:fillRect/>
          </a:stretch>
        </p:blipFill>
        <p:spPr>
          <a:xfrm>
            <a:off x="7052545" y="9203"/>
            <a:ext cx="2082251" cy="1660743"/>
          </a:xfrm>
          <a:prstGeom prst="rect">
            <a:avLst/>
          </a:prstGeom>
        </p:spPr>
      </p:pic>
      <p:pic>
        <p:nvPicPr>
          <p:cNvPr id="5" name="Picture 4"/>
          <p:cNvPicPr>
            <a:picLocks noChangeAspect="1"/>
          </p:cNvPicPr>
          <p:nvPr/>
        </p:nvPicPr>
        <p:blipFill>
          <a:blip r:embed="rId12"/>
          <a:stretch>
            <a:fillRect/>
          </a:stretch>
        </p:blipFill>
        <p:spPr>
          <a:xfrm>
            <a:off x="7332656" y="3695513"/>
            <a:ext cx="1663700" cy="1371600"/>
          </a:xfrm>
          <a:prstGeom prst="rect">
            <a:avLst/>
          </a:prstGeom>
        </p:spPr>
      </p:pic>
    </p:spTree>
    <p:extLst>
      <p:ext uri="{BB962C8B-B14F-4D97-AF65-F5344CB8AC3E}">
        <p14:creationId xmlns:p14="http://schemas.microsoft.com/office/powerpoint/2010/main" val="34875650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33363"/>
            <a:ext cx="8229600" cy="357187"/>
          </a:xfrm>
        </p:spPr>
        <p:txBody>
          <a:bodyPr/>
          <a:lstStyle/>
          <a:p>
            <a:pPr fontAlgn="auto">
              <a:spcAft>
                <a:spcPts val="0"/>
              </a:spcAft>
              <a:defRPr/>
            </a:pPr>
            <a:r>
              <a:rPr lang="en-US" dirty="0" smtClean="0"/>
              <a:t>PayPal Use Case</a:t>
            </a:r>
            <a:endParaRPr dirty="0"/>
          </a:p>
        </p:txBody>
      </p:sp>
      <p:sp>
        <p:nvSpPr>
          <p:cNvPr id="68610" name="Text Placeholder 3"/>
          <p:cNvSpPr>
            <a:spLocks noGrp="1"/>
          </p:cNvSpPr>
          <p:nvPr>
            <p:ph type="body" sz="quarter" idx="11"/>
          </p:nvPr>
        </p:nvSpPr>
        <p:spPr>
          <a:xfrm>
            <a:off x="304800" y="590550"/>
            <a:ext cx="8229600" cy="381000"/>
          </a:xfrm>
        </p:spPr>
        <p:txBody>
          <a:bodyPr/>
          <a:lstStyle/>
          <a:p>
            <a:r>
              <a:rPr lang="en-US" sz="1400" dirty="0">
                <a:solidFill>
                  <a:schemeClr val="bg2"/>
                </a:solidFill>
                <a:hlinkClick r:id="rId2"/>
              </a:rPr>
              <a:t>http://developer.couchbase.com/documentation/server/4.1/connectors/kafka-2.0/kafka-intro.html</a:t>
            </a:r>
            <a:br>
              <a:rPr lang="en-US" sz="1400" dirty="0">
                <a:solidFill>
                  <a:schemeClr val="bg2"/>
                </a:solidFill>
                <a:hlinkClick r:id="rId2"/>
              </a:rPr>
            </a:br>
            <a:r>
              <a:rPr lang="en-US" sz="1400" dirty="0">
                <a:solidFill>
                  <a:schemeClr val="bg2"/>
                </a:solidFill>
                <a:hlinkClick r:id="rId2"/>
              </a:rPr>
              <a:t>https</a:t>
            </a:r>
            <a:r>
              <a:rPr lang="en-US" sz="1400" dirty="0">
                <a:solidFill>
                  <a:schemeClr val="bg2"/>
                </a:solidFill>
                <a:hlinkClick r:id="rId2"/>
              </a:rPr>
              <a:t>://github.com/paypal/couchbasekafka</a:t>
            </a:r>
          </a:p>
        </p:txBody>
      </p:sp>
      <p:sp>
        <p:nvSpPr>
          <p:cNvPr id="68611" name="Slide Number Placeholder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fld id="{B076B03F-8858-5844-900F-EA80AE95F0C0}" type="slidenum">
              <a:rPr lang="en-US">
                <a:solidFill>
                  <a:srgbClr val="404040"/>
                </a:solidFill>
                <a:latin typeface="PayPal Forward" charset="0"/>
                <a:cs typeface="PayPal Forward" charset="0"/>
              </a:rPr>
              <a:pPr fontAlgn="base">
                <a:spcBef>
                  <a:spcPct val="0"/>
                </a:spcBef>
                <a:spcAft>
                  <a:spcPct val="0"/>
                </a:spcAft>
              </a:pPr>
              <a:t>18</a:t>
            </a:fld>
            <a:endParaRPr lang="en-US">
              <a:solidFill>
                <a:srgbClr val="404040"/>
              </a:solidFill>
              <a:latin typeface="PayPal Forward" charset="0"/>
              <a:cs typeface="PayPal Forward" charset="0"/>
            </a:endParaRPr>
          </a:p>
        </p:txBody>
      </p:sp>
      <p:pic>
        <p:nvPicPr>
          <p:cNvPr id="7" name="Picture 6"/>
          <p:cNvPicPr>
            <a:picLocks noChangeAspect="1"/>
          </p:cNvPicPr>
          <p:nvPr/>
        </p:nvPicPr>
        <p:blipFill>
          <a:blip r:embed="rId3"/>
          <a:stretch>
            <a:fillRect/>
          </a:stretch>
        </p:blipFill>
        <p:spPr>
          <a:xfrm>
            <a:off x="170239" y="1766688"/>
            <a:ext cx="712185" cy="712185"/>
          </a:xfrm>
          <a:prstGeom prst="rect">
            <a:avLst/>
          </a:prstGeom>
        </p:spPr>
      </p:pic>
      <p:cxnSp>
        <p:nvCxnSpPr>
          <p:cNvPr id="8" name="Straight Arrow Connector 7"/>
          <p:cNvCxnSpPr>
            <a:stCxn id="7" idx="3"/>
          </p:cNvCxnSpPr>
          <p:nvPr/>
        </p:nvCxnSpPr>
        <p:spPr>
          <a:xfrm>
            <a:off x="882424" y="2122781"/>
            <a:ext cx="1095205" cy="0"/>
          </a:xfrm>
          <a:prstGeom prst="straightConnector1">
            <a:avLst/>
          </a:prstGeom>
          <a:ln>
            <a:solidFill>
              <a:srgbClr val="021552"/>
            </a:solidFill>
            <a:tailEnd type="arrow"/>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stretch>
            <a:fillRect/>
          </a:stretch>
        </p:blipFill>
        <p:spPr>
          <a:xfrm>
            <a:off x="4806471" y="1776377"/>
            <a:ext cx="1581030" cy="831316"/>
          </a:xfrm>
          <a:prstGeom prst="rect">
            <a:avLst/>
          </a:prstGeom>
        </p:spPr>
        <p:style>
          <a:lnRef idx="2">
            <a:schemeClr val="dk1"/>
          </a:lnRef>
          <a:fillRef idx="1">
            <a:schemeClr val="lt1"/>
          </a:fillRef>
          <a:effectRef idx="0">
            <a:schemeClr val="dk1"/>
          </a:effectRef>
          <a:fontRef idx="minor">
            <a:schemeClr val="dk1"/>
          </a:fontRef>
        </p:style>
      </p:pic>
      <p:pic>
        <p:nvPicPr>
          <p:cNvPr id="10" name="Picture 9"/>
          <p:cNvPicPr>
            <a:picLocks noChangeAspect="1"/>
          </p:cNvPicPr>
          <p:nvPr/>
        </p:nvPicPr>
        <p:blipFill>
          <a:blip r:embed="rId5"/>
          <a:stretch>
            <a:fillRect/>
          </a:stretch>
        </p:blipFill>
        <p:spPr>
          <a:xfrm>
            <a:off x="208659" y="3363545"/>
            <a:ext cx="1073983" cy="711826"/>
          </a:xfrm>
          <a:prstGeom prst="rect">
            <a:avLst/>
          </a:prstGeom>
        </p:spPr>
        <p:style>
          <a:lnRef idx="2">
            <a:schemeClr val="accent2"/>
          </a:lnRef>
          <a:fillRef idx="1">
            <a:schemeClr val="lt1"/>
          </a:fillRef>
          <a:effectRef idx="0">
            <a:schemeClr val="accent2"/>
          </a:effectRef>
          <a:fontRef idx="minor">
            <a:schemeClr val="dk1"/>
          </a:fontRef>
        </p:style>
      </p:pic>
      <p:grpSp>
        <p:nvGrpSpPr>
          <p:cNvPr id="11" name="Group 10"/>
          <p:cNvGrpSpPr/>
          <p:nvPr/>
        </p:nvGrpSpPr>
        <p:grpSpPr>
          <a:xfrm>
            <a:off x="7299834" y="1766473"/>
            <a:ext cx="1512142" cy="841220"/>
            <a:chOff x="7096124" y="1483108"/>
            <a:chExt cx="1590676" cy="1073516"/>
          </a:xfrm>
        </p:grpSpPr>
        <p:pic>
          <p:nvPicPr>
            <p:cNvPr id="12" name="Picture 11"/>
            <p:cNvPicPr>
              <a:picLocks noChangeAspect="1"/>
            </p:cNvPicPr>
            <p:nvPr/>
          </p:nvPicPr>
          <p:blipFill>
            <a:blip r:embed="rId6"/>
            <a:stretch>
              <a:fillRect/>
            </a:stretch>
          </p:blipFill>
          <p:spPr>
            <a:xfrm>
              <a:off x="7114595" y="1483108"/>
              <a:ext cx="1572205" cy="587161"/>
            </a:xfrm>
            <a:prstGeom prst="rect">
              <a:avLst/>
            </a:prstGeom>
          </p:spPr>
          <p:style>
            <a:lnRef idx="2">
              <a:schemeClr val="dk1"/>
            </a:lnRef>
            <a:fillRef idx="1">
              <a:schemeClr val="lt1"/>
            </a:fillRef>
            <a:effectRef idx="0">
              <a:schemeClr val="dk1"/>
            </a:effectRef>
            <a:fontRef idx="minor">
              <a:schemeClr val="dk1"/>
            </a:fontRef>
          </p:style>
        </p:pic>
        <p:sp>
          <p:nvSpPr>
            <p:cNvPr id="13" name="Rectangle 12"/>
            <p:cNvSpPr/>
            <p:nvPr/>
          </p:nvSpPr>
          <p:spPr>
            <a:xfrm>
              <a:off x="7096124" y="2070269"/>
              <a:ext cx="1590676" cy="48635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PayPal Forward" panose="020B0503020204020204" pitchFamily="34" charset="0"/>
                  <a:cs typeface="PayPal Forward"/>
                </a:rPr>
                <a:t>Camus ,</a:t>
              </a:r>
            </a:p>
            <a:p>
              <a:pPr algn="ctr"/>
              <a:r>
                <a:rPr lang="en-US" sz="1400" dirty="0" smtClean="0">
                  <a:latin typeface="PayPal Forward" panose="020B0503020204020204" pitchFamily="34" charset="0"/>
                  <a:cs typeface="PayPal Forward"/>
                </a:rPr>
                <a:t> MR Jobs</a:t>
              </a:r>
              <a:endParaRPr lang="en-US" sz="1200" dirty="0">
                <a:latin typeface="PayPal Forward" panose="020B0503020204020204" pitchFamily="34" charset="0"/>
                <a:cs typeface="PayPal Forward"/>
              </a:endParaRPr>
            </a:p>
          </p:txBody>
        </p:sp>
      </p:grpSp>
      <p:sp>
        <p:nvSpPr>
          <p:cNvPr id="14" name="TextBox 13"/>
          <p:cNvSpPr txBox="1"/>
          <p:nvPr/>
        </p:nvSpPr>
        <p:spPr>
          <a:xfrm>
            <a:off x="778331" y="1848340"/>
            <a:ext cx="714669" cy="300671"/>
          </a:xfrm>
          <a:prstGeom prst="rect">
            <a:avLst/>
          </a:prstGeom>
        </p:spPr>
        <p:txBody>
          <a:bodyPr vert="horz" wrap="none" lIns="91440" tIns="45720" rIns="91440" bIns="45720" rtlCol="0">
            <a:noAutofit/>
          </a:bodyPr>
          <a:lstStyle/>
          <a:p>
            <a:pPr indent="-283464">
              <a:buClr>
                <a:schemeClr val="accent2"/>
              </a:buClr>
              <a:buSzPct val="125000"/>
            </a:pPr>
            <a:r>
              <a:rPr lang="en-US" sz="1100" dirty="0" smtClean="0">
                <a:latin typeface="PayPal Forward" panose="020B0503020204020204" pitchFamily="34" charset="0"/>
              </a:rPr>
              <a:t>DCP Stream</a:t>
            </a:r>
            <a:endParaRPr lang="en-US" sz="1100" dirty="0" smtClean="0">
              <a:latin typeface="PayPal Forward" panose="020B0503020204020204" pitchFamily="34" charset="0"/>
            </a:endParaRPr>
          </a:p>
        </p:txBody>
      </p:sp>
      <p:grpSp>
        <p:nvGrpSpPr>
          <p:cNvPr id="15" name="Group 14"/>
          <p:cNvGrpSpPr/>
          <p:nvPr/>
        </p:nvGrpSpPr>
        <p:grpSpPr>
          <a:xfrm>
            <a:off x="1977629" y="1774727"/>
            <a:ext cx="2034624" cy="831401"/>
            <a:chOff x="1977629" y="1448279"/>
            <a:chExt cx="2034624" cy="831401"/>
          </a:xfrm>
        </p:grpSpPr>
        <p:sp>
          <p:nvSpPr>
            <p:cNvPr id="16" name="Rectangle 15"/>
            <p:cNvSpPr/>
            <p:nvPr/>
          </p:nvSpPr>
          <p:spPr>
            <a:xfrm>
              <a:off x="1977629" y="1448279"/>
              <a:ext cx="2034624" cy="293581"/>
            </a:xfrm>
            <a:prstGeom prst="rect">
              <a:avLst/>
            </a:prstGeom>
            <a:solidFill>
              <a:schemeClr val="accent5">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latin typeface="PayPal Forward" panose="020B0503020204020204" pitchFamily="34" charset="0"/>
                  <a:cs typeface="PayPal Forward"/>
                </a:rPr>
                <a:t>Couchbase Kafka</a:t>
              </a:r>
              <a:r>
                <a:rPr lang="en-US" sz="1200" dirty="0">
                  <a:latin typeface="PayPal Forward" panose="020B0503020204020204" pitchFamily="34" charset="0"/>
                  <a:cs typeface="PayPal Forward"/>
                </a:rPr>
                <a:t> </a:t>
              </a:r>
              <a:r>
                <a:rPr lang="en-US" sz="1200" dirty="0" smtClean="0">
                  <a:latin typeface="PayPal Forward" panose="020B0503020204020204" pitchFamily="34" charset="0"/>
                  <a:cs typeface="PayPal Forward"/>
                </a:rPr>
                <a:t>Adapter</a:t>
              </a:r>
              <a:endParaRPr lang="en-US" sz="1200" dirty="0">
                <a:latin typeface="PayPal Forward" panose="020B0503020204020204" pitchFamily="34" charset="0"/>
                <a:cs typeface="PayPal Forward"/>
              </a:endParaRPr>
            </a:p>
          </p:txBody>
        </p:sp>
        <p:sp>
          <p:nvSpPr>
            <p:cNvPr id="17" name="Rectangle 16"/>
            <p:cNvSpPr/>
            <p:nvPr/>
          </p:nvSpPr>
          <p:spPr>
            <a:xfrm>
              <a:off x="1977629" y="1741860"/>
              <a:ext cx="2027353" cy="53782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PayPal Forward" panose="020B0503020204020204" pitchFamily="34" charset="0"/>
                  <a:cs typeface="PayPal Forward"/>
                </a:rPr>
                <a:t>{</a:t>
              </a:r>
              <a:r>
                <a:rPr lang="en-US" sz="1200" dirty="0" smtClean="0">
                  <a:latin typeface="PayPal Forward" panose="020B0503020204020204" pitchFamily="34" charset="0"/>
                  <a:cs typeface="PayPal Forward"/>
                </a:rPr>
                <a:t>DCP </a:t>
              </a:r>
              <a:r>
                <a:rPr lang="en-US" sz="1200" dirty="0" smtClean="0">
                  <a:latin typeface="PayPal Forward" panose="020B0503020204020204" pitchFamily="34" charset="0"/>
                  <a:cs typeface="PayPal Forward"/>
                </a:rPr>
                <a:t>Client </a:t>
              </a:r>
              <a:br>
                <a:rPr lang="en-US" sz="1200" dirty="0" smtClean="0">
                  <a:latin typeface="PayPal Forward" panose="020B0503020204020204" pitchFamily="34" charset="0"/>
                  <a:cs typeface="PayPal Forward"/>
                </a:rPr>
              </a:br>
              <a:r>
                <a:rPr lang="en-US" sz="1200" dirty="0" smtClean="0">
                  <a:latin typeface="PayPal Forward" panose="020B0503020204020204" pitchFamily="34" charset="0"/>
                  <a:cs typeface="PayPal Forward"/>
                </a:rPr>
                <a:t>+ </a:t>
              </a:r>
              <a:r>
                <a:rPr lang="en-US" sz="1200" dirty="0" smtClean="0">
                  <a:latin typeface="PayPal Forward" panose="020B0503020204020204" pitchFamily="34" charset="0"/>
                  <a:cs typeface="PayPal Forward"/>
                </a:rPr>
                <a:t>Kafka Producer}</a:t>
              </a:r>
              <a:endParaRPr lang="en-US" sz="1200" dirty="0">
                <a:latin typeface="PayPal Forward" panose="020B0503020204020204" pitchFamily="34" charset="0"/>
                <a:cs typeface="PayPal Forward"/>
              </a:endParaRPr>
            </a:p>
          </p:txBody>
        </p:sp>
      </p:grpSp>
      <p:sp>
        <p:nvSpPr>
          <p:cNvPr id="18" name="TextBox 17"/>
          <p:cNvSpPr txBox="1"/>
          <p:nvPr/>
        </p:nvSpPr>
        <p:spPr>
          <a:xfrm>
            <a:off x="1577758" y="1838541"/>
            <a:ext cx="333793" cy="281382"/>
          </a:xfrm>
          <a:prstGeom prst="rect">
            <a:avLst/>
          </a:prstGeom>
        </p:spPr>
        <p:txBody>
          <a:bodyPr vert="horz" wrap="none" lIns="91440" tIns="45720" rIns="91440" bIns="45720" rtlCol="0">
            <a:noAutofit/>
          </a:bodyPr>
          <a:lstStyle/>
          <a:p>
            <a:pPr indent="-283464">
              <a:buClr>
                <a:schemeClr val="accent2"/>
              </a:buClr>
              <a:buSzPct val="125000"/>
            </a:pPr>
            <a:r>
              <a:rPr lang="en-US" sz="1200" dirty="0" smtClean="0">
                <a:latin typeface="PayPal Forward" panose="020B0503020204020204" pitchFamily="34" charset="0"/>
              </a:rPr>
              <a:t>[1]</a:t>
            </a:r>
          </a:p>
        </p:txBody>
      </p:sp>
      <p:cxnSp>
        <p:nvCxnSpPr>
          <p:cNvPr id="19" name="Straight Arrow Connector 18"/>
          <p:cNvCxnSpPr/>
          <p:nvPr/>
        </p:nvCxnSpPr>
        <p:spPr>
          <a:xfrm>
            <a:off x="4012253" y="2122781"/>
            <a:ext cx="814389" cy="0"/>
          </a:xfrm>
          <a:prstGeom prst="straightConnector1">
            <a:avLst/>
          </a:prstGeom>
          <a:ln>
            <a:solidFill>
              <a:srgbClr val="021552"/>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165232" y="1848345"/>
            <a:ext cx="333793" cy="281382"/>
          </a:xfrm>
          <a:prstGeom prst="rect">
            <a:avLst/>
          </a:prstGeom>
        </p:spPr>
        <p:txBody>
          <a:bodyPr vert="horz" wrap="none" lIns="91440" tIns="45720" rIns="91440" bIns="45720" rtlCol="0">
            <a:noAutofit/>
          </a:bodyPr>
          <a:lstStyle/>
          <a:p>
            <a:pPr indent="-283464">
              <a:buClr>
                <a:schemeClr val="accent2"/>
              </a:buClr>
              <a:buSzPct val="125000"/>
            </a:pPr>
            <a:r>
              <a:rPr lang="en-US" sz="1200" dirty="0" smtClean="0">
                <a:latin typeface="PayPal Forward" panose="020B0503020204020204" pitchFamily="34" charset="0"/>
              </a:rPr>
              <a:t>[2]</a:t>
            </a:r>
          </a:p>
        </p:txBody>
      </p:sp>
      <p:cxnSp>
        <p:nvCxnSpPr>
          <p:cNvPr id="21" name="Straight Arrow Connector 20"/>
          <p:cNvCxnSpPr/>
          <p:nvPr/>
        </p:nvCxnSpPr>
        <p:spPr>
          <a:xfrm>
            <a:off x="6384177" y="2112977"/>
            <a:ext cx="933216" cy="16750"/>
          </a:xfrm>
          <a:prstGeom prst="straightConnector1">
            <a:avLst/>
          </a:prstGeom>
          <a:ln>
            <a:solidFill>
              <a:srgbClr val="021552"/>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537156" y="1838541"/>
            <a:ext cx="333793" cy="281382"/>
          </a:xfrm>
          <a:prstGeom prst="rect">
            <a:avLst/>
          </a:prstGeom>
        </p:spPr>
        <p:txBody>
          <a:bodyPr vert="horz" wrap="none" lIns="91440" tIns="45720" rIns="91440" bIns="45720" rtlCol="0">
            <a:noAutofit/>
          </a:bodyPr>
          <a:lstStyle/>
          <a:p>
            <a:pPr indent="-283464">
              <a:buClr>
                <a:schemeClr val="accent2"/>
              </a:buClr>
              <a:buSzPct val="125000"/>
            </a:pPr>
            <a:r>
              <a:rPr lang="en-US" sz="1200" dirty="0" smtClean="0">
                <a:latin typeface="PayPal Forward" panose="020B0503020204020204" pitchFamily="34" charset="0"/>
              </a:rPr>
              <a:t>[3]</a:t>
            </a:r>
          </a:p>
        </p:txBody>
      </p:sp>
      <p:cxnSp>
        <p:nvCxnSpPr>
          <p:cNvPr id="23" name="Straight Arrow Connector 22"/>
          <p:cNvCxnSpPr>
            <a:stCxn id="13" idx="1"/>
          </p:cNvCxnSpPr>
          <p:nvPr/>
        </p:nvCxnSpPr>
        <p:spPr>
          <a:xfrm flipH="1">
            <a:off x="6428539" y="2417136"/>
            <a:ext cx="871295" cy="0"/>
          </a:xfrm>
          <a:prstGeom prst="straightConnector1">
            <a:avLst/>
          </a:prstGeom>
          <a:ln>
            <a:solidFill>
              <a:srgbClr val="021552"/>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71593" y="2365502"/>
            <a:ext cx="333793" cy="281382"/>
          </a:xfrm>
          <a:prstGeom prst="rect">
            <a:avLst/>
          </a:prstGeom>
        </p:spPr>
        <p:txBody>
          <a:bodyPr vert="horz" wrap="none" lIns="91440" tIns="45720" rIns="91440" bIns="45720" rtlCol="0">
            <a:noAutofit/>
          </a:bodyPr>
          <a:lstStyle/>
          <a:p>
            <a:pPr indent="-283464">
              <a:buClr>
                <a:schemeClr val="accent2"/>
              </a:buClr>
              <a:buSzPct val="125000"/>
            </a:pPr>
            <a:r>
              <a:rPr lang="en-US" sz="1200" dirty="0" smtClean="0">
                <a:latin typeface="PayPal Forward" panose="020B0503020204020204" pitchFamily="34" charset="0"/>
              </a:rPr>
              <a:t>[4]</a:t>
            </a:r>
          </a:p>
        </p:txBody>
      </p:sp>
      <p:cxnSp>
        <p:nvCxnSpPr>
          <p:cNvPr id="25" name="Straight Arrow Connector 24"/>
          <p:cNvCxnSpPr/>
          <p:nvPr/>
        </p:nvCxnSpPr>
        <p:spPr>
          <a:xfrm flipH="1">
            <a:off x="4038600" y="2404950"/>
            <a:ext cx="766150" cy="0"/>
          </a:xfrm>
          <a:prstGeom prst="straightConnector1">
            <a:avLst/>
          </a:prstGeom>
          <a:ln>
            <a:solidFill>
              <a:srgbClr val="021552"/>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163754" y="2346110"/>
            <a:ext cx="333793" cy="281382"/>
          </a:xfrm>
          <a:prstGeom prst="rect">
            <a:avLst/>
          </a:prstGeom>
        </p:spPr>
        <p:txBody>
          <a:bodyPr vert="horz" wrap="none" lIns="91440" tIns="45720" rIns="91440" bIns="45720" rtlCol="0">
            <a:noAutofit/>
          </a:bodyPr>
          <a:lstStyle/>
          <a:p>
            <a:pPr indent="-283464">
              <a:buClr>
                <a:schemeClr val="accent2"/>
              </a:buClr>
              <a:buSzPct val="125000"/>
            </a:pPr>
            <a:r>
              <a:rPr lang="en-US" sz="1200" dirty="0" smtClean="0">
                <a:latin typeface="PayPal Forward" panose="020B0503020204020204" pitchFamily="34" charset="0"/>
              </a:rPr>
              <a:t>[5]</a:t>
            </a:r>
          </a:p>
        </p:txBody>
      </p:sp>
      <p:cxnSp>
        <p:nvCxnSpPr>
          <p:cNvPr id="27" name="Straight Arrow Connector 26"/>
          <p:cNvCxnSpPr/>
          <p:nvPr/>
        </p:nvCxnSpPr>
        <p:spPr>
          <a:xfrm flipH="1">
            <a:off x="762001" y="2356610"/>
            <a:ext cx="1215628" cy="2596"/>
          </a:xfrm>
          <a:prstGeom prst="straightConnector1">
            <a:avLst/>
          </a:prstGeom>
          <a:ln>
            <a:solidFill>
              <a:srgbClr val="021552"/>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318874" y="2305054"/>
            <a:ext cx="333793" cy="281382"/>
          </a:xfrm>
          <a:prstGeom prst="rect">
            <a:avLst/>
          </a:prstGeom>
        </p:spPr>
        <p:txBody>
          <a:bodyPr vert="horz" wrap="none" lIns="91440" tIns="45720" rIns="91440" bIns="45720" rtlCol="0">
            <a:noAutofit/>
          </a:bodyPr>
          <a:lstStyle/>
          <a:p>
            <a:pPr indent="-283464">
              <a:buClr>
                <a:schemeClr val="accent2"/>
              </a:buClr>
              <a:buSzPct val="125000"/>
            </a:pPr>
            <a:r>
              <a:rPr lang="en-US" sz="1200" dirty="0" smtClean="0">
                <a:latin typeface="PayPal Forward" panose="020B0503020204020204" pitchFamily="34" charset="0"/>
              </a:rPr>
              <a:t>[6]</a:t>
            </a:r>
          </a:p>
        </p:txBody>
      </p:sp>
      <p:cxnSp>
        <p:nvCxnSpPr>
          <p:cNvPr id="29" name="Straight Arrow Connector 28"/>
          <p:cNvCxnSpPr>
            <a:stCxn id="7" idx="2"/>
          </p:cNvCxnSpPr>
          <p:nvPr/>
        </p:nvCxnSpPr>
        <p:spPr>
          <a:xfrm>
            <a:off x="526332" y="2478873"/>
            <a:ext cx="0" cy="884672"/>
          </a:xfrm>
          <a:prstGeom prst="straightConnector1">
            <a:avLst/>
          </a:prstGeom>
          <a:ln>
            <a:solidFill>
              <a:srgbClr val="021552"/>
            </a:solidFill>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20344" y="2738836"/>
            <a:ext cx="333793" cy="281382"/>
          </a:xfrm>
          <a:prstGeom prst="rect">
            <a:avLst/>
          </a:prstGeom>
        </p:spPr>
        <p:txBody>
          <a:bodyPr vert="horz" wrap="none" lIns="91440" tIns="45720" rIns="91440" bIns="45720" rtlCol="0">
            <a:noAutofit/>
          </a:bodyPr>
          <a:lstStyle/>
          <a:p>
            <a:pPr indent="-283464">
              <a:buClr>
                <a:schemeClr val="accent2"/>
              </a:buClr>
              <a:buSzPct val="125000"/>
            </a:pPr>
            <a:r>
              <a:rPr lang="en-US" sz="1200" dirty="0" smtClean="0">
                <a:latin typeface="PayPal Forward" panose="020B0503020204020204" pitchFamily="34" charset="0"/>
              </a:rPr>
              <a:t>[7]</a:t>
            </a:r>
          </a:p>
        </p:txBody>
      </p:sp>
    </p:spTree>
    <p:extLst>
      <p:ext uri="{BB962C8B-B14F-4D97-AF65-F5344CB8AC3E}">
        <p14:creationId xmlns:p14="http://schemas.microsoft.com/office/powerpoint/2010/main" val="3286929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Kafka Connector</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sz="quarter" idx="4294967295"/>
          </p:nvPr>
        </p:nvSpPr>
        <p:spPr>
          <a:xfrm>
            <a:off x="8402638" y="4767263"/>
            <a:ext cx="741362" cy="274637"/>
          </a:xfrm>
        </p:spPr>
        <p:txBody>
          <a:bodyPr/>
          <a:lstStyle/>
          <a:p>
            <a:fld id="{9FF567BB-A91C-E04F-B4E9-677CEE77F8D9}" type="slidenum">
              <a:rPr lang="en-US" smtClean="0"/>
              <a:pPr/>
              <a:t>19</a:t>
            </a:fld>
            <a:endParaRPr lang="en-US" dirty="0"/>
          </a:p>
        </p:txBody>
      </p:sp>
    </p:spTree>
    <p:extLst>
      <p:ext uri="{BB962C8B-B14F-4D97-AF65-F5344CB8AC3E}">
        <p14:creationId xmlns:p14="http://schemas.microsoft.com/office/powerpoint/2010/main" val="72161470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9" name="Content Placeholder 48"/>
          <p:cNvSpPr>
            <a:spLocks noGrp="1"/>
          </p:cNvSpPr>
          <p:nvPr>
            <p:ph idx="1"/>
          </p:nvPr>
        </p:nvSpPr>
        <p:spPr/>
        <p:txBody>
          <a:bodyPr/>
          <a:lstStyle/>
          <a:p>
            <a:endParaRPr lang="en-US" dirty="0" smtClean="0"/>
          </a:p>
          <a:p>
            <a:r>
              <a:rPr lang="en-US" dirty="0" smtClean="0"/>
              <a:t>Couchbase Overview</a:t>
            </a:r>
          </a:p>
          <a:p>
            <a:r>
              <a:rPr lang="en-US" dirty="0" smtClean="0"/>
              <a:t>Couchbase Data </a:t>
            </a:r>
            <a:r>
              <a:rPr lang="en-US" dirty="0" smtClean="0"/>
              <a:t>Pipeline</a:t>
            </a:r>
          </a:p>
          <a:p>
            <a:r>
              <a:rPr lang="en-US" dirty="0" smtClean="0"/>
              <a:t>Kafka</a:t>
            </a:r>
          </a:p>
          <a:p>
            <a:pPr lvl="1"/>
            <a:r>
              <a:rPr lang="en-US" dirty="0" smtClean="0"/>
              <a:t>Demo - https</a:t>
            </a:r>
            <a:r>
              <a:rPr lang="en-US" dirty="0"/>
              <a:t>://</a:t>
            </a:r>
            <a:r>
              <a:rPr lang="en-US" dirty="0" err="1"/>
              <a:t>github.com</a:t>
            </a:r>
            <a:r>
              <a:rPr lang="en-US" dirty="0"/>
              <a:t>/</a:t>
            </a:r>
            <a:r>
              <a:rPr lang="en-US" dirty="0" err="1"/>
              <a:t>couchbase</a:t>
            </a:r>
            <a:r>
              <a:rPr lang="en-US" dirty="0"/>
              <a:t>/</a:t>
            </a:r>
            <a:r>
              <a:rPr lang="en-US" dirty="0" err="1"/>
              <a:t>couchbase</a:t>
            </a:r>
            <a:r>
              <a:rPr lang="en-US" dirty="0"/>
              <a:t>-</a:t>
            </a:r>
            <a:r>
              <a:rPr lang="en-US" dirty="0" err="1"/>
              <a:t>kafka</a:t>
            </a:r>
            <a:r>
              <a:rPr lang="en-US" dirty="0"/>
              <a:t>-</a:t>
            </a:r>
            <a:r>
              <a:rPr lang="en-US" dirty="0" smtClean="0"/>
              <a:t>connector</a:t>
            </a:r>
            <a:endParaRPr lang="en-US" dirty="0" smtClean="0"/>
          </a:p>
          <a:p>
            <a:r>
              <a:rPr lang="en-US" dirty="0" smtClean="0"/>
              <a:t>Spark</a:t>
            </a:r>
          </a:p>
          <a:p>
            <a:pPr lvl="1"/>
            <a:r>
              <a:rPr lang="en-US" dirty="0" smtClean="0"/>
              <a:t>Demo - https</a:t>
            </a:r>
            <a:r>
              <a:rPr lang="en-US" dirty="0"/>
              <a:t>://</a:t>
            </a:r>
            <a:r>
              <a:rPr lang="en-US" dirty="0" err="1"/>
              <a:t>github.com</a:t>
            </a:r>
            <a:r>
              <a:rPr lang="en-US" dirty="0"/>
              <a:t>/justinmichaels006/</a:t>
            </a:r>
            <a:r>
              <a:rPr lang="en-US" dirty="0" err="1"/>
              <a:t>CouchbaseSpark</a:t>
            </a:r>
            <a:endParaRPr lang="en-US" dirty="0" smtClean="0"/>
          </a:p>
          <a:p>
            <a:r>
              <a:rPr lang="en-US" dirty="0" smtClean="0"/>
              <a:t>Q</a:t>
            </a:r>
            <a:r>
              <a:rPr lang="en-US" dirty="0" smtClean="0"/>
              <a:t>&amp;A</a:t>
            </a:r>
            <a:endParaRPr lang="en-US" dirty="0"/>
          </a:p>
        </p:txBody>
      </p:sp>
    </p:spTree>
    <p:extLst>
      <p:ext uri="{BB962C8B-B14F-4D97-AF65-F5344CB8AC3E}">
        <p14:creationId xmlns:p14="http://schemas.microsoft.com/office/powerpoint/2010/main" val="3943177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a:t>
            </a:r>
            <a:endParaRPr lang="en-US" dirty="0"/>
          </a:p>
        </p:txBody>
      </p:sp>
      <p:sp>
        <p:nvSpPr>
          <p:cNvPr id="3" name="Content Placeholder 2"/>
          <p:cNvSpPr>
            <a:spLocks noGrp="1"/>
          </p:cNvSpPr>
          <p:nvPr>
            <p:ph idx="1"/>
          </p:nvPr>
        </p:nvSpPr>
        <p:spPr>
          <a:xfrm>
            <a:off x="457201" y="685800"/>
            <a:ext cx="5100012" cy="3394472"/>
          </a:xfrm>
        </p:spPr>
        <p:txBody>
          <a:bodyPr/>
          <a:lstStyle/>
          <a:p>
            <a:r>
              <a:rPr lang="en-US" dirty="0" smtClean="0"/>
              <a:t>Publish-Subscriber System</a:t>
            </a:r>
          </a:p>
          <a:p>
            <a:pPr lvl="1"/>
            <a:r>
              <a:rPr lang="en-US" sz="1200" dirty="0" smtClean="0"/>
              <a:t>Model which describes how Publishers can distribute information across multiple Subscribers those need to sign up for the retrieval of such data</a:t>
            </a:r>
          </a:p>
          <a:p>
            <a:r>
              <a:rPr lang="en-US" dirty="0" smtClean="0"/>
              <a:t>Message Queue System</a:t>
            </a:r>
          </a:p>
          <a:p>
            <a:pPr lvl="1"/>
            <a:r>
              <a:rPr lang="en-US" sz="1200" dirty="0" smtClean="0"/>
              <a:t>Messages are put (stored) in a queue until the recipient can retrieve them</a:t>
            </a:r>
          </a:p>
          <a:p>
            <a:r>
              <a:rPr lang="en-US" dirty="0" smtClean="0"/>
              <a:t>Specifics</a:t>
            </a:r>
          </a:p>
          <a:p>
            <a:pPr lvl="1"/>
            <a:r>
              <a:rPr lang="en-US" dirty="0"/>
              <a:t>Commit log </a:t>
            </a:r>
            <a:r>
              <a:rPr lang="en-US" dirty="0" smtClean="0"/>
              <a:t>based</a:t>
            </a:r>
          </a:p>
          <a:p>
            <a:pPr lvl="1"/>
            <a:r>
              <a:rPr lang="en-US" dirty="0" smtClean="0"/>
              <a:t>Distributed &amp; </a:t>
            </a:r>
            <a:r>
              <a:rPr lang="en-US" dirty="0"/>
              <a:t>p</a:t>
            </a:r>
            <a:r>
              <a:rPr lang="en-US" dirty="0" smtClean="0"/>
              <a:t>artitioned</a:t>
            </a:r>
          </a:p>
          <a:p>
            <a:pPr lvl="1"/>
            <a:r>
              <a:rPr lang="en-US" dirty="0" smtClean="0"/>
              <a:t>Failover mechanism</a:t>
            </a:r>
          </a:p>
        </p:txBody>
      </p:sp>
      <p:pic>
        <p:nvPicPr>
          <p:cNvPr id="6" name="Picture 5" descr="kafka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330" y="2059464"/>
            <a:ext cx="818997" cy="1277635"/>
          </a:xfrm>
          <a:prstGeom prst="rect">
            <a:avLst/>
          </a:prstGeom>
        </p:spPr>
      </p:pic>
      <p:grpSp>
        <p:nvGrpSpPr>
          <p:cNvPr id="7" name="Group 6"/>
          <p:cNvGrpSpPr>
            <a:grpSpLocks noChangeAspect="1"/>
          </p:cNvGrpSpPr>
          <p:nvPr/>
        </p:nvGrpSpPr>
        <p:grpSpPr>
          <a:xfrm>
            <a:off x="5537009" y="1525315"/>
            <a:ext cx="1755733" cy="2441934"/>
            <a:chOff x="6428656" y="1636652"/>
            <a:chExt cx="1445354" cy="2215477"/>
          </a:xfrm>
        </p:grpSpPr>
        <p:sp>
          <p:nvSpPr>
            <p:cNvPr id="8" name="Rounded Rectangle 7"/>
            <p:cNvSpPr/>
            <p:nvPr/>
          </p:nvSpPr>
          <p:spPr>
            <a:xfrm>
              <a:off x="6533244" y="1636652"/>
              <a:ext cx="1340766" cy="2128380"/>
            </a:xfrm>
            <a:prstGeom prst="roundRect">
              <a:avLst>
                <a:gd name="adj" fmla="val 2392"/>
              </a:avLst>
            </a:prstGeom>
            <a:solidFill>
              <a:schemeClr val="bg1">
                <a:lumMod val="95000"/>
              </a:schemeClr>
            </a:solidFill>
            <a:ln w="28575"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orbel"/>
              </a:endParaRPr>
            </a:p>
          </p:txBody>
        </p:sp>
        <p:cxnSp>
          <p:nvCxnSpPr>
            <p:cNvPr id="9" name="Straight Connector 8"/>
            <p:cNvCxnSpPr/>
            <p:nvPr/>
          </p:nvCxnSpPr>
          <p:spPr>
            <a:xfrm flipH="1">
              <a:off x="6779191" y="2442950"/>
              <a:ext cx="136157" cy="0"/>
            </a:xfrm>
            <a:prstGeom prst="line">
              <a:avLst/>
            </a:prstGeom>
            <a:noFill/>
            <a:ln w="19050">
              <a:solidFill>
                <a:schemeClr val="accent2">
                  <a:lumMod val="75000"/>
                </a:schemeClr>
              </a:solidFill>
              <a:headEnd type="oval" w="med" len="med"/>
              <a:tailEnd type="none"/>
            </a:ln>
            <a:effectLst/>
          </p:spPr>
          <p:style>
            <a:lnRef idx="1">
              <a:schemeClr val="accent1"/>
            </a:lnRef>
            <a:fillRef idx="3">
              <a:schemeClr val="accent1"/>
            </a:fillRef>
            <a:effectRef idx="2">
              <a:schemeClr val="accent1"/>
            </a:effectRef>
            <a:fontRef idx="minor">
              <a:schemeClr val="lt1"/>
            </a:fontRef>
          </p:style>
        </p:cxnSp>
        <p:pic>
          <p:nvPicPr>
            <p:cNvPr id="10" name="Picture 9"/>
            <p:cNvPicPr>
              <a:picLocks noChangeAspect="1"/>
            </p:cNvPicPr>
            <p:nvPr/>
          </p:nvPicPr>
          <p:blipFill>
            <a:blip r:embed="rId3"/>
            <a:stretch>
              <a:fillRect/>
            </a:stretch>
          </p:blipFill>
          <p:spPr>
            <a:xfrm>
              <a:off x="6428656" y="3642952"/>
              <a:ext cx="209177" cy="209177"/>
            </a:xfrm>
            <a:prstGeom prst="rect">
              <a:avLst/>
            </a:prstGeom>
          </p:spPr>
        </p:pic>
        <p:cxnSp>
          <p:nvCxnSpPr>
            <p:cNvPr id="11" name="Straight Connector 10"/>
            <p:cNvCxnSpPr/>
            <p:nvPr/>
          </p:nvCxnSpPr>
          <p:spPr>
            <a:xfrm flipH="1">
              <a:off x="6779191" y="1953855"/>
              <a:ext cx="136157" cy="0"/>
            </a:xfrm>
            <a:prstGeom prst="line">
              <a:avLst/>
            </a:prstGeom>
            <a:noFill/>
            <a:ln w="19050">
              <a:solidFill>
                <a:schemeClr val="accent2">
                  <a:lumMod val="75000"/>
                </a:schemeClr>
              </a:solidFill>
              <a:headEnd type="oval" w="med" len="med"/>
              <a:tailEnd type="none"/>
            </a:ln>
            <a:effectLst/>
          </p:spPr>
          <p:style>
            <a:lnRef idx="1">
              <a:schemeClr val="accent1"/>
            </a:lnRef>
            <a:fillRef idx="3">
              <a:schemeClr val="accent1"/>
            </a:fillRef>
            <a:effectRef idx="2">
              <a:schemeClr val="accent1"/>
            </a:effectRef>
            <a:fontRef idx="minor">
              <a:schemeClr val="lt1"/>
            </a:fontRef>
          </p:style>
        </p:cxnSp>
        <p:cxnSp>
          <p:nvCxnSpPr>
            <p:cNvPr id="12" name="Straight Connector 11"/>
            <p:cNvCxnSpPr/>
            <p:nvPr/>
          </p:nvCxnSpPr>
          <p:spPr>
            <a:xfrm flipH="1">
              <a:off x="6779191" y="3411670"/>
              <a:ext cx="136157" cy="0"/>
            </a:xfrm>
            <a:prstGeom prst="line">
              <a:avLst/>
            </a:prstGeom>
            <a:noFill/>
            <a:ln w="19050">
              <a:solidFill>
                <a:schemeClr val="accent2">
                  <a:lumMod val="75000"/>
                </a:schemeClr>
              </a:solidFill>
              <a:headEnd type="oval" w="med" len="med"/>
              <a:tailEnd type="none"/>
            </a:ln>
            <a:effectLst/>
          </p:spPr>
          <p:style>
            <a:lnRef idx="1">
              <a:schemeClr val="accent1"/>
            </a:lnRef>
            <a:fillRef idx="3">
              <a:schemeClr val="accent1"/>
            </a:fillRef>
            <a:effectRef idx="2">
              <a:schemeClr val="accent1"/>
            </a:effectRef>
            <a:fontRef idx="minor">
              <a:schemeClr val="lt1"/>
            </a:fontRef>
          </p:style>
        </p:cxnSp>
        <p:pic>
          <p:nvPicPr>
            <p:cNvPr id="13" name="Picture 12"/>
            <p:cNvPicPr>
              <a:picLocks noChangeAspect="1"/>
            </p:cNvPicPr>
            <p:nvPr/>
          </p:nvPicPr>
          <p:blipFill>
            <a:blip r:embed="rId4"/>
            <a:stretch>
              <a:fillRect/>
            </a:stretch>
          </p:blipFill>
          <p:spPr>
            <a:xfrm>
              <a:off x="7060337" y="1792935"/>
              <a:ext cx="286581" cy="363003"/>
            </a:xfrm>
            <a:prstGeom prst="rect">
              <a:avLst/>
            </a:prstGeom>
          </p:spPr>
        </p:pic>
        <p:pic>
          <p:nvPicPr>
            <p:cNvPr id="14" name="Picture 13"/>
            <p:cNvPicPr>
              <a:picLocks noChangeAspect="1"/>
            </p:cNvPicPr>
            <p:nvPr/>
          </p:nvPicPr>
          <p:blipFill>
            <a:blip r:embed="rId4"/>
            <a:stretch>
              <a:fillRect/>
            </a:stretch>
          </p:blipFill>
          <p:spPr>
            <a:xfrm>
              <a:off x="7060337" y="2248722"/>
              <a:ext cx="286581" cy="363003"/>
            </a:xfrm>
            <a:prstGeom prst="rect">
              <a:avLst/>
            </a:prstGeom>
          </p:spPr>
        </p:pic>
        <p:grpSp>
          <p:nvGrpSpPr>
            <p:cNvPr id="15" name="Group 14"/>
            <p:cNvGrpSpPr/>
            <p:nvPr/>
          </p:nvGrpSpPr>
          <p:grpSpPr>
            <a:xfrm>
              <a:off x="7154121" y="2718400"/>
              <a:ext cx="70999" cy="416890"/>
              <a:chOff x="6967346" y="2718400"/>
              <a:chExt cx="70999" cy="416890"/>
            </a:xfrm>
          </p:grpSpPr>
          <p:sp>
            <p:nvSpPr>
              <p:cNvPr id="18" name="Oval 17"/>
              <p:cNvSpPr/>
              <p:nvPr/>
            </p:nvSpPr>
            <p:spPr>
              <a:xfrm>
                <a:off x="6967346" y="2891345"/>
                <a:ext cx="70999" cy="70999"/>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sp>
            <p:nvSpPr>
              <p:cNvPr id="19" name="Oval 18"/>
              <p:cNvSpPr/>
              <p:nvPr/>
            </p:nvSpPr>
            <p:spPr>
              <a:xfrm>
                <a:off x="6967346" y="3064291"/>
                <a:ext cx="70999" cy="70999"/>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sp>
            <p:nvSpPr>
              <p:cNvPr id="20" name="Oval 19"/>
              <p:cNvSpPr/>
              <p:nvPr/>
            </p:nvSpPr>
            <p:spPr>
              <a:xfrm>
                <a:off x="6967346" y="2718400"/>
                <a:ext cx="70999" cy="70999"/>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orbel"/>
                </a:endParaRPr>
              </a:p>
            </p:txBody>
          </p:sp>
        </p:grpSp>
        <p:cxnSp>
          <p:nvCxnSpPr>
            <p:cNvPr id="16" name="Straight Connector 15"/>
            <p:cNvCxnSpPr/>
            <p:nvPr/>
          </p:nvCxnSpPr>
          <p:spPr>
            <a:xfrm flipV="1">
              <a:off x="6779191" y="1945301"/>
              <a:ext cx="0" cy="1473840"/>
            </a:xfrm>
            <a:prstGeom prst="line">
              <a:avLst/>
            </a:prstGeom>
            <a:noFill/>
            <a:ln w="19050">
              <a:solidFill>
                <a:schemeClr val="accent2">
                  <a:lumMod val="75000"/>
                </a:schemeClr>
              </a:solidFill>
              <a:headEnd type="none" w="med" len="med"/>
              <a:tailEnd type="none"/>
            </a:ln>
            <a:effectLst/>
          </p:spPr>
          <p:style>
            <a:lnRef idx="1">
              <a:schemeClr val="accent1"/>
            </a:lnRef>
            <a:fillRef idx="3">
              <a:schemeClr val="accent1"/>
            </a:fillRef>
            <a:effectRef idx="2">
              <a:schemeClr val="accent1"/>
            </a:effectRef>
            <a:fontRef idx="minor">
              <a:schemeClr val="lt1"/>
            </a:fontRef>
          </p:style>
        </p:cxnSp>
        <p:pic>
          <p:nvPicPr>
            <p:cNvPr id="17" name="Picture 16"/>
            <p:cNvPicPr>
              <a:picLocks noChangeAspect="1"/>
            </p:cNvPicPr>
            <p:nvPr/>
          </p:nvPicPr>
          <p:blipFill>
            <a:blip r:embed="rId4"/>
            <a:stretch>
              <a:fillRect/>
            </a:stretch>
          </p:blipFill>
          <p:spPr>
            <a:xfrm>
              <a:off x="7060337" y="3237639"/>
              <a:ext cx="286581" cy="363003"/>
            </a:xfrm>
            <a:prstGeom prst="rect">
              <a:avLst/>
            </a:prstGeom>
          </p:spPr>
        </p:pic>
      </p:grpSp>
      <p:sp>
        <p:nvSpPr>
          <p:cNvPr id="21" name="Right Arrow 20"/>
          <p:cNvSpPr>
            <a:spLocks/>
          </p:cNvSpPr>
          <p:nvPr/>
        </p:nvSpPr>
        <p:spPr>
          <a:xfrm>
            <a:off x="7430641" y="2187874"/>
            <a:ext cx="635086" cy="355022"/>
          </a:xfrm>
          <a:prstGeom prst="rightArrow">
            <a:avLst/>
          </a:prstGeom>
          <a:solidFill>
            <a:schemeClr val="tx2">
              <a:lumMod val="10000"/>
              <a:lumOff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22" name="Right Arrow 21"/>
          <p:cNvSpPr>
            <a:spLocks/>
          </p:cNvSpPr>
          <p:nvPr/>
        </p:nvSpPr>
        <p:spPr>
          <a:xfrm rot="10800000">
            <a:off x="7408371" y="2822116"/>
            <a:ext cx="635086" cy="355022"/>
          </a:xfrm>
          <a:prstGeom prst="rightArrow">
            <a:avLst/>
          </a:prstGeom>
          <a:solidFill>
            <a:schemeClr val="tx2">
              <a:lumMod val="10000"/>
              <a:lumOff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Tree>
    <p:extLst>
      <p:ext uri="{BB962C8B-B14F-4D97-AF65-F5344CB8AC3E}">
        <p14:creationId xmlns:p14="http://schemas.microsoft.com/office/powerpoint/2010/main" val="23233408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a:t>
            </a:r>
            <a:endParaRPr lang="en-US" dirty="0"/>
          </a:p>
        </p:txBody>
      </p:sp>
      <p:sp>
        <p:nvSpPr>
          <p:cNvPr id="3" name="Content Placeholder 2"/>
          <p:cNvSpPr>
            <a:spLocks noGrp="1"/>
          </p:cNvSpPr>
          <p:nvPr>
            <p:ph idx="1"/>
          </p:nvPr>
        </p:nvSpPr>
        <p:spPr>
          <a:xfrm>
            <a:off x="457201" y="685800"/>
            <a:ext cx="5100012" cy="4101714"/>
          </a:xfrm>
        </p:spPr>
        <p:txBody>
          <a:bodyPr/>
          <a:lstStyle/>
          <a:p>
            <a:r>
              <a:rPr lang="en-US" dirty="0" err="1" smtClean="0"/>
              <a:t>ZooKeeper</a:t>
            </a:r>
            <a:endParaRPr lang="en-US" dirty="0" smtClean="0"/>
          </a:p>
          <a:p>
            <a:pPr lvl="1"/>
            <a:r>
              <a:rPr lang="en-US" sz="1200" dirty="0" smtClean="0"/>
              <a:t>Coordination between Kafka Brokers</a:t>
            </a:r>
          </a:p>
          <a:p>
            <a:pPr lvl="1"/>
            <a:r>
              <a:rPr lang="en-US" sz="1200" dirty="0" smtClean="0"/>
              <a:t>Store Coordination Data, Status Information, Configurations</a:t>
            </a:r>
          </a:p>
          <a:p>
            <a:r>
              <a:rPr lang="en-US" dirty="0" smtClean="0"/>
              <a:t>Broker</a:t>
            </a:r>
          </a:p>
          <a:p>
            <a:pPr lvl="1"/>
            <a:r>
              <a:rPr lang="en-US" sz="1200" dirty="0" smtClean="0"/>
              <a:t>One or more Services those are processing messages</a:t>
            </a:r>
          </a:p>
          <a:p>
            <a:pPr lvl="1"/>
            <a:r>
              <a:rPr lang="en-US" sz="1200" dirty="0" smtClean="0"/>
              <a:t>Can stores messages</a:t>
            </a:r>
          </a:p>
          <a:p>
            <a:pPr lvl="1"/>
            <a:r>
              <a:rPr lang="en-US" sz="1200" dirty="0" smtClean="0"/>
              <a:t>Failover: Leader vs. Follower </a:t>
            </a:r>
          </a:p>
          <a:p>
            <a:r>
              <a:rPr lang="en-US" dirty="0" smtClean="0"/>
              <a:t>Topic</a:t>
            </a:r>
          </a:p>
          <a:p>
            <a:pPr lvl="1"/>
            <a:r>
              <a:rPr lang="en-US" sz="1200" dirty="0"/>
              <a:t>D</a:t>
            </a:r>
            <a:r>
              <a:rPr lang="en-US" sz="1200" dirty="0" smtClean="0"/>
              <a:t>istributed/partitioned message queue</a:t>
            </a:r>
          </a:p>
          <a:p>
            <a:r>
              <a:rPr lang="en-US" dirty="0" smtClean="0"/>
              <a:t>Consumer</a:t>
            </a:r>
          </a:p>
          <a:p>
            <a:pPr lvl="1"/>
            <a:r>
              <a:rPr lang="en-US" sz="1200" dirty="0" smtClean="0"/>
              <a:t>Applications/processes/threads those are subscribed to the topic</a:t>
            </a:r>
          </a:p>
          <a:p>
            <a:pPr lvl="1"/>
            <a:r>
              <a:rPr lang="en-US" sz="1200" dirty="0" smtClean="0"/>
              <a:t>Can be grouped in order to process messages in parallel</a:t>
            </a:r>
          </a:p>
          <a:p>
            <a:r>
              <a:rPr lang="en-US" dirty="0" smtClean="0"/>
              <a:t>Producer</a:t>
            </a:r>
          </a:p>
          <a:p>
            <a:pPr lvl="1"/>
            <a:r>
              <a:rPr lang="en-US" sz="1200" dirty="0" smtClean="0"/>
              <a:t>Publish data/messages to the topic</a:t>
            </a:r>
          </a:p>
        </p:txBody>
      </p:sp>
      <p:pic>
        <p:nvPicPr>
          <p:cNvPr id="8" name="Picture 7" descr="Kafka.png"/>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557213" y="893333"/>
            <a:ext cx="2733874" cy="3894181"/>
          </a:xfrm>
          <a:prstGeom prst="rect">
            <a:avLst/>
          </a:prstGeom>
        </p:spPr>
      </p:pic>
    </p:spTree>
    <p:extLst>
      <p:ext uri="{BB962C8B-B14F-4D97-AF65-F5344CB8AC3E}">
        <p14:creationId xmlns:p14="http://schemas.microsoft.com/office/powerpoint/2010/main" val="41131969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a:t>
            </a:r>
            <a:endParaRPr lang="en-US" dirty="0"/>
          </a:p>
        </p:txBody>
      </p:sp>
      <p:sp>
        <p:nvSpPr>
          <p:cNvPr id="3" name="Content Placeholder 2"/>
          <p:cNvSpPr>
            <a:spLocks noGrp="1"/>
          </p:cNvSpPr>
          <p:nvPr>
            <p:ph idx="1"/>
          </p:nvPr>
        </p:nvSpPr>
        <p:spPr/>
        <p:txBody>
          <a:bodyPr/>
          <a:lstStyle/>
          <a:p>
            <a:r>
              <a:rPr lang="en-US" dirty="0" smtClean="0"/>
              <a:t>Data broker w/ publish / subscribe system</a:t>
            </a:r>
          </a:p>
          <a:p>
            <a:r>
              <a:rPr lang="en-US" dirty="0" smtClean="0"/>
              <a:t>Decouples producers of data from consumers</a:t>
            </a:r>
            <a:endParaRPr lang="en-US" dirty="0"/>
          </a:p>
          <a:p>
            <a:r>
              <a:rPr lang="en-US" dirty="0" smtClean="0"/>
              <a:t>Massively scalable</a:t>
            </a:r>
          </a:p>
          <a:p>
            <a:r>
              <a:rPr lang="en-US" dirty="0" smtClean="0"/>
              <a:t>Messages queued </a:t>
            </a:r>
            <a:r>
              <a:rPr lang="en-US" dirty="0"/>
              <a:t>u</a:t>
            </a:r>
            <a:r>
              <a:rPr lang="en-US" dirty="0" smtClean="0"/>
              <a:t>ntil </a:t>
            </a:r>
            <a:r>
              <a:rPr lang="en-US" dirty="0"/>
              <a:t>the recipient can retrieve </a:t>
            </a:r>
            <a:r>
              <a:rPr lang="en-US" dirty="0" smtClean="0"/>
              <a:t>them</a:t>
            </a:r>
            <a:endParaRPr lang="en-US" dirty="0"/>
          </a:p>
        </p:txBody>
      </p:sp>
      <p:sp>
        <p:nvSpPr>
          <p:cNvPr id="13" name="Rectangle 12"/>
          <p:cNvSpPr/>
          <p:nvPr/>
        </p:nvSpPr>
        <p:spPr>
          <a:xfrm>
            <a:off x="5359069" y="2075174"/>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Curved Connector 4"/>
          <p:cNvCxnSpPr>
            <a:stCxn id="10" idx="2"/>
          </p:cNvCxnSpPr>
          <p:nvPr/>
        </p:nvCxnSpPr>
        <p:spPr>
          <a:xfrm rot="5400000">
            <a:off x="3100439" y="3606461"/>
            <a:ext cx="754856" cy="1702479"/>
          </a:xfrm>
          <a:prstGeom prst="curvedConnector2">
            <a:avLst/>
          </a:prstGeom>
          <a:ln w="1270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719900" y="4278223"/>
            <a:ext cx="726481" cy="246221"/>
          </a:xfrm>
          <a:prstGeom prst="rect">
            <a:avLst/>
          </a:prstGeom>
          <a:solidFill>
            <a:schemeClr val="bg1"/>
          </a:solidFill>
        </p:spPr>
        <p:txBody>
          <a:bodyPr wrap="none" rtlCol="0">
            <a:spAutoFit/>
          </a:bodyPr>
          <a:lstStyle/>
          <a:p>
            <a:r>
              <a:rPr lang="en-US" sz="1000" b="1" dirty="0" smtClean="0">
                <a:latin typeface="KievitOT-Regular" charset="0"/>
                <a:ea typeface="KievitOT-Regular" charset="0"/>
                <a:cs typeface="KievitOT-Regular" charset="0"/>
              </a:rPr>
              <a:t>Consumer</a:t>
            </a:r>
            <a:endParaRPr lang="en-US" sz="1000" b="1" dirty="0">
              <a:latin typeface="KievitOT-Regular" charset="0"/>
              <a:ea typeface="KievitOT-Regular" charset="0"/>
              <a:cs typeface="KievitOT-Regular" charset="0"/>
            </a:endParaRPr>
          </a:p>
        </p:txBody>
      </p:sp>
      <p:sp>
        <p:nvSpPr>
          <p:cNvPr id="4" name="Rectangle 3"/>
          <p:cNvSpPr/>
          <p:nvPr/>
        </p:nvSpPr>
        <p:spPr>
          <a:xfrm>
            <a:off x="6595716" y="3074432"/>
            <a:ext cx="914400" cy="100584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latin typeface="KievitOT-Regular"/>
                <a:cs typeface="KievitOT-Regular"/>
              </a:rPr>
              <a:t>HDFS</a:t>
            </a:r>
          </a:p>
        </p:txBody>
      </p:sp>
      <p:sp>
        <p:nvSpPr>
          <p:cNvPr id="10" name="Rectangle 9"/>
          <p:cNvSpPr/>
          <p:nvPr/>
        </p:nvSpPr>
        <p:spPr>
          <a:xfrm>
            <a:off x="3871906" y="3074432"/>
            <a:ext cx="914400" cy="100584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latin typeface="KievitOT-Regular"/>
                <a:cs typeface="KievitOT-Regular"/>
              </a:rPr>
              <a:t>Kafka</a:t>
            </a:r>
            <a:endParaRPr lang="en-US" dirty="0">
              <a:latin typeface="KievitOT-Regular"/>
              <a:cs typeface="KievitOT-Regular"/>
            </a:endParaRPr>
          </a:p>
        </p:txBody>
      </p:sp>
      <p:pic>
        <p:nvPicPr>
          <p:cNvPr id="15" name="Picture 14" descr="Screen Shot 2014-12-05 at 2.54.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366" y="2170878"/>
            <a:ext cx="617936" cy="591453"/>
          </a:xfrm>
          <a:prstGeom prst="rect">
            <a:avLst/>
          </a:prstGeom>
          <a:ln w="3175">
            <a:solidFill>
              <a:schemeClr val="tx1"/>
            </a:solidFill>
          </a:ln>
        </p:spPr>
      </p:pic>
      <p:pic>
        <p:nvPicPr>
          <p:cNvPr id="16" name="Picture 15" descr="Screen Shot 2014-12-05 at 2.54.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162" y="2910776"/>
            <a:ext cx="617936" cy="591453"/>
          </a:xfrm>
          <a:prstGeom prst="rect">
            <a:avLst/>
          </a:prstGeom>
          <a:ln w="3175">
            <a:solidFill>
              <a:schemeClr val="tx1"/>
            </a:solidFill>
          </a:ln>
        </p:spPr>
      </p:pic>
      <p:pic>
        <p:nvPicPr>
          <p:cNvPr id="17" name="Picture 16" descr="Screen Shot 2014-12-05 at 2.54.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162" y="3650674"/>
            <a:ext cx="617936" cy="591453"/>
          </a:xfrm>
          <a:prstGeom prst="rect">
            <a:avLst/>
          </a:prstGeom>
          <a:ln w="3175">
            <a:solidFill>
              <a:schemeClr val="tx1"/>
            </a:solidFill>
          </a:ln>
        </p:spPr>
      </p:pic>
      <p:pic>
        <p:nvPicPr>
          <p:cNvPr id="18" name="Picture 17" descr="Screen Shot 2014-12-05 at 2.54.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162" y="4390573"/>
            <a:ext cx="617936" cy="591453"/>
          </a:xfrm>
          <a:prstGeom prst="rect">
            <a:avLst/>
          </a:prstGeom>
          <a:ln w="3175">
            <a:solidFill>
              <a:schemeClr val="tx1"/>
            </a:solidFill>
          </a:ln>
        </p:spPr>
      </p:pic>
      <p:pic>
        <p:nvPicPr>
          <p:cNvPr id="20" name="Picture 19" descr="kafk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961" y="3383789"/>
            <a:ext cx="360609" cy="562550"/>
          </a:xfrm>
          <a:prstGeom prst="rect">
            <a:avLst/>
          </a:prstGeom>
        </p:spPr>
      </p:pic>
      <p:pic>
        <p:nvPicPr>
          <p:cNvPr id="21" name="Picture 20"/>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528187" y="3300023"/>
            <a:ext cx="1046480" cy="733739"/>
          </a:xfrm>
          <a:prstGeom prst="rect">
            <a:avLst/>
          </a:prstGeom>
        </p:spPr>
      </p:pic>
      <p:cxnSp>
        <p:nvCxnSpPr>
          <p:cNvPr id="22" name="Straight Arrow Connector 21"/>
          <p:cNvCxnSpPr>
            <a:stCxn id="15" idx="3"/>
            <a:endCxn id="10" idx="1"/>
          </p:cNvCxnSpPr>
          <p:nvPr/>
        </p:nvCxnSpPr>
        <p:spPr>
          <a:xfrm>
            <a:off x="2567302" y="2466605"/>
            <a:ext cx="1304604" cy="1110747"/>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6" idx="3"/>
            <a:endCxn id="10" idx="1"/>
          </p:cNvCxnSpPr>
          <p:nvPr/>
        </p:nvCxnSpPr>
        <p:spPr>
          <a:xfrm>
            <a:off x="2559098" y="3206503"/>
            <a:ext cx="1312808" cy="370849"/>
          </a:xfrm>
          <a:prstGeom prst="straightConnector1">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7" idx="3"/>
            <a:endCxn id="10" idx="1"/>
          </p:cNvCxnSpPr>
          <p:nvPr/>
        </p:nvCxnSpPr>
        <p:spPr>
          <a:xfrm flipV="1">
            <a:off x="2559098" y="3577352"/>
            <a:ext cx="1312808" cy="369049"/>
          </a:xfrm>
          <a:prstGeom prst="straightConnector1">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8" idx="3"/>
            <a:endCxn id="10" idx="1"/>
          </p:cNvCxnSpPr>
          <p:nvPr/>
        </p:nvCxnSpPr>
        <p:spPr>
          <a:xfrm flipV="1">
            <a:off x="2559098" y="3577352"/>
            <a:ext cx="1312808" cy="110894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3"/>
            <a:endCxn id="4" idx="1"/>
          </p:cNvCxnSpPr>
          <p:nvPr/>
        </p:nvCxnSpPr>
        <p:spPr>
          <a:xfrm>
            <a:off x="4786306" y="3577352"/>
            <a:ext cx="180941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247323" y="3202782"/>
            <a:ext cx="726481" cy="246221"/>
          </a:xfrm>
          <a:prstGeom prst="rect">
            <a:avLst/>
          </a:prstGeom>
          <a:solidFill>
            <a:schemeClr val="bg1"/>
          </a:solidFill>
        </p:spPr>
        <p:txBody>
          <a:bodyPr wrap="none" rtlCol="0">
            <a:spAutoFit/>
          </a:bodyPr>
          <a:lstStyle/>
          <a:p>
            <a:r>
              <a:rPr lang="en-US" sz="1000" b="1" dirty="0" smtClean="0">
                <a:latin typeface="KievitOT-Regular" charset="0"/>
                <a:ea typeface="KievitOT-Regular" charset="0"/>
                <a:cs typeface="KievitOT-Regular" charset="0"/>
              </a:rPr>
              <a:t>Consumer</a:t>
            </a:r>
            <a:endParaRPr lang="en-US" sz="1000" b="1" dirty="0">
              <a:latin typeface="KievitOT-Regular" charset="0"/>
              <a:ea typeface="KievitOT-Regular" charset="0"/>
              <a:cs typeface="KievitOT-Regular" charset="0"/>
            </a:endParaRPr>
          </a:p>
        </p:txBody>
      </p:sp>
      <p:cxnSp>
        <p:nvCxnSpPr>
          <p:cNvPr id="48" name="Curved Connector 47"/>
          <p:cNvCxnSpPr>
            <a:stCxn id="10" idx="0"/>
          </p:cNvCxnSpPr>
          <p:nvPr/>
        </p:nvCxnSpPr>
        <p:spPr>
          <a:xfrm rot="16200000" flipV="1">
            <a:off x="3142767" y="1888092"/>
            <a:ext cx="708956" cy="1663723"/>
          </a:xfrm>
          <a:prstGeom prst="curvedConnector2">
            <a:avLst/>
          </a:prstGeom>
          <a:ln w="1270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849308" y="2772006"/>
            <a:ext cx="663964" cy="246221"/>
          </a:xfrm>
          <a:prstGeom prst="rect">
            <a:avLst/>
          </a:prstGeom>
          <a:solidFill>
            <a:schemeClr val="bg1"/>
          </a:solidFill>
        </p:spPr>
        <p:txBody>
          <a:bodyPr wrap="none" rtlCol="0">
            <a:spAutoFit/>
          </a:bodyPr>
          <a:lstStyle>
            <a:defPPr>
              <a:defRPr lang="en-US"/>
            </a:defPPr>
            <a:lvl1pPr>
              <a:defRPr sz="1000" b="1">
                <a:latin typeface="KievitOT-Regular" charset="0"/>
                <a:ea typeface="KievitOT-Regular" charset="0"/>
                <a:cs typeface="KievitOT-Regular" charset="0"/>
              </a:defRPr>
            </a:lvl1pPr>
          </a:lstStyle>
          <a:p>
            <a:r>
              <a:rPr lang="en-US" dirty="0"/>
              <a:t>Producer</a:t>
            </a:r>
          </a:p>
        </p:txBody>
      </p:sp>
      <p:sp>
        <p:nvSpPr>
          <p:cNvPr id="51" name="TextBox 50"/>
          <p:cNvSpPr txBox="1"/>
          <p:nvPr/>
        </p:nvSpPr>
        <p:spPr>
          <a:xfrm>
            <a:off x="3691352" y="2623540"/>
            <a:ext cx="726481" cy="246221"/>
          </a:xfrm>
          <a:prstGeom prst="rect">
            <a:avLst/>
          </a:prstGeom>
          <a:solidFill>
            <a:schemeClr val="bg1"/>
          </a:solidFill>
        </p:spPr>
        <p:txBody>
          <a:bodyPr wrap="none" rtlCol="0">
            <a:spAutoFit/>
          </a:bodyPr>
          <a:lstStyle/>
          <a:p>
            <a:r>
              <a:rPr lang="en-US" sz="1000" b="1" dirty="0" smtClean="0">
                <a:latin typeface="KievitOT-Regular" charset="0"/>
                <a:ea typeface="KievitOT-Regular" charset="0"/>
                <a:cs typeface="KievitOT-Regular" charset="0"/>
              </a:rPr>
              <a:t>Consumer</a:t>
            </a:r>
            <a:endParaRPr lang="en-US" sz="1000" b="1" dirty="0">
              <a:latin typeface="KievitOT-Regular" charset="0"/>
              <a:ea typeface="KievitOT-Regular" charset="0"/>
              <a:cs typeface="KievitOT-Regular" charset="0"/>
            </a:endParaRPr>
          </a:p>
        </p:txBody>
      </p:sp>
      <p:sp>
        <p:nvSpPr>
          <p:cNvPr id="52" name="TextBox 51"/>
          <p:cNvSpPr txBox="1"/>
          <p:nvPr/>
        </p:nvSpPr>
        <p:spPr>
          <a:xfrm>
            <a:off x="2766074" y="3182302"/>
            <a:ext cx="663964" cy="246221"/>
          </a:xfrm>
          <a:prstGeom prst="rect">
            <a:avLst/>
          </a:prstGeom>
          <a:solidFill>
            <a:schemeClr val="bg1"/>
          </a:solidFill>
        </p:spPr>
        <p:txBody>
          <a:bodyPr wrap="none" rtlCol="0">
            <a:spAutoFit/>
          </a:bodyPr>
          <a:lstStyle>
            <a:defPPr>
              <a:defRPr lang="en-US"/>
            </a:defPPr>
            <a:lvl1pPr>
              <a:defRPr sz="1000" b="1">
                <a:latin typeface="KievitOT-Regular" charset="0"/>
                <a:ea typeface="KievitOT-Regular" charset="0"/>
                <a:cs typeface="KievitOT-Regular" charset="0"/>
              </a:defRPr>
            </a:lvl1pPr>
          </a:lstStyle>
          <a:p>
            <a:r>
              <a:rPr lang="en-US" dirty="0"/>
              <a:t>Producer</a:t>
            </a:r>
          </a:p>
        </p:txBody>
      </p:sp>
      <p:sp>
        <p:nvSpPr>
          <p:cNvPr id="53" name="TextBox 52"/>
          <p:cNvSpPr txBox="1"/>
          <p:nvPr/>
        </p:nvSpPr>
        <p:spPr>
          <a:xfrm>
            <a:off x="2704527" y="3608426"/>
            <a:ext cx="663964" cy="246221"/>
          </a:xfrm>
          <a:prstGeom prst="rect">
            <a:avLst/>
          </a:prstGeom>
          <a:solidFill>
            <a:schemeClr val="bg1"/>
          </a:solidFill>
        </p:spPr>
        <p:txBody>
          <a:bodyPr wrap="none" rtlCol="0">
            <a:spAutoFit/>
          </a:bodyPr>
          <a:lstStyle>
            <a:defPPr>
              <a:defRPr lang="en-US"/>
            </a:defPPr>
            <a:lvl1pPr>
              <a:defRPr sz="1000" b="1">
                <a:latin typeface="KievitOT-Regular" charset="0"/>
                <a:ea typeface="KievitOT-Regular" charset="0"/>
                <a:cs typeface="KievitOT-Regular" charset="0"/>
              </a:defRPr>
            </a:lvl1pPr>
          </a:lstStyle>
          <a:p>
            <a:r>
              <a:rPr lang="en-US" dirty="0"/>
              <a:t>Producer</a:t>
            </a:r>
          </a:p>
        </p:txBody>
      </p:sp>
      <p:sp>
        <p:nvSpPr>
          <p:cNvPr id="54" name="TextBox 53"/>
          <p:cNvSpPr txBox="1"/>
          <p:nvPr/>
        </p:nvSpPr>
        <p:spPr>
          <a:xfrm>
            <a:off x="2784657" y="4045310"/>
            <a:ext cx="663964" cy="246221"/>
          </a:xfrm>
          <a:prstGeom prst="rect">
            <a:avLst/>
          </a:prstGeom>
          <a:solidFill>
            <a:schemeClr val="bg1"/>
          </a:solidFill>
        </p:spPr>
        <p:txBody>
          <a:bodyPr wrap="none" rtlCol="0">
            <a:spAutoFit/>
          </a:bodyPr>
          <a:lstStyle>
            <a:defPPr>
              <a:defRPr lang="en-US"/>
            </a:defPPr>
            <a:lvl1pPr>
              <a:defRPr sz="1000" b="1">
                <a:latin typeface="KievitOT-Regular" charset="0"/>
                <a:ea typeface="KievitOT-Regular" charset="0"/>
                <a:cs typeface="KievitOT-Regular" charset="0"/>
              </a:defRPr>
            </a:lvl1pPr>
          </a:lstStyle>
          <a:p>
            <a:r>
              <a:rPr lang="en-US" dirty="0"/>
              <a:t>Producer</a:t>
            </a:r>
          </a:p>
        </p:txBody>
      </p:sp>
      <p:sp>
        <p:nvSpPr>
          <p:cNvPr id="55" name="TextBox 54"/>
          <p:cNvSpPr txBox="1"/>
          <p:nvPr/>
        </p:nvSpPr>
        <p:spPr>
          <a:xfrm>
            <a:off x="5973804" y="4291531"/>
            <a:ext cx="2531449" cy="646331"/>
          </a:xfrm>
          <a:prstGeom prst="rect">
            <a:avLst/>
          </a:prstGeom>
          <a:noFill/>
        </p:spPr>
        <p:txBody>
          <a:bodyPr wrap="square" rtlCol="0">
            <a:spAutoFit/>
          </a:bodyPr>
          <a:lstStyle/>
          <a:p>
            <a:r>
              <a:rPr lang="en-US" smtClean="0"/>
              <a:t>Couchbase can be consumer </a:t>
            </a:r>
            <a:r>
              <a:rPr lang="en-US" dirty="0" smtClean="0"/>
              <a:t>and producer</a:t>
            </a:r>
            <a:endParaRPr lang="en-US" dirty="0"/>
          </a:p>
        </p:txBody>
      </p:sp>
    </p:spTree>
    <p:extLst>
      <p:ext uri="{BB962C8B-B14F-4D97-AF65-F5344CB8AC3E}">
        <p14:creationId xmlns:p14="http://schemas.microsoft.com/office/powerpoint/2010/main" val="2238448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Couchbase/Kafka </a:t>
            </a:r>
            <a:r>
              <a:rPr lang="en-US" dirty="0" smtClean="0"/>
              <a:t>Use Cases</a:t>
            </a:r>
            <a:endParaRPr lang="en-US" dirty="0"/>
          </a:p>
        </p:txBody>
      </p:sp>
      <p:sp>
        <p:nvSpPr>
          <p:cNvPr id="3" name="Content Placeholder 2"/>
          <p:cNvSpPr>
            <a:spLocks noGrp="1"/>
          </p:cNvSpPr>
          <p:nvPr>
            <p:ph idx="1"/>
          </p:nvPr>
        </p:nvSpPr>
        <p:spPr>
          <a:xfrm>
            <a:off x="457201" y="685800"/>
            <a:ext cx="5100012" cy="3394472"/>
          </a:xfrm>
        </p:spPr>
        <p:txBody>
          <a:bodyPr/>
          <a:lstStyle/>
          <a:p>
            <a:r>
              <a:rPr lang="en-US" dirty="0" smtClean="0"/>
              <a:t>Polyglot Processing </a:t>
            </a:r>
            <a:endParaRPr lang="en-US" dirty="0" smtClean="0"/>
          </a:p>
          <a:p>
            <a:pPr lvl="1"/>
            <a:r>
              <a:rPr lang="en-US" sz="1400" dirty="0" smtClean="0"/>
              <a:t>Activities</a:t>
            </a:r>
          </a:p>
          <a:p>
            <a:pPr lvl="1"/>
            <a:r>
              <a:rPr lang="en-US" sz="1400" dirty="0" smtClean="0"/>
              <a:t>Events</a:t>
            </a:r>
          </a:p>
          <a:p>
            <a:pPr lvl="1"/>
            <a:r>
              <a:rPr lang="en-US" sz="1400" dirty="0" smtClean="0"/>
              <a:t>Monitoring Metrics</a:t>
            </a:r>
          </a:p>
          <a:p>
            <a:pPr lvl="1"/>
            <a:r>
              <a:rPr lang="en-US" sz="1400" dirty="0" smtClean="0"/>
              <a:t>Sensor Data</a:t>
            </a:r>
          </a:p>
          <a:p>
            <a:r>
              <a:rPr lang="en-US" dirty="0" smtClean="0"/>
              <a:t>Typical Use Cases</a:t>
            </a:r>
          </a:p>
          <a:p>
            <a:pPr lvl="1"/>
            <a:r>
              <a:rPr lang="en-US" sz="1400" b="1" dirty="0"/>
              <a:t>Messaging</a:t>
            </a:r>
            <a:r>
              <a:rPr lang="en-US" sz="1400" dirty="0"/>
              <a:t>: Decouple data processing from data </a:t>
            </a:r>
            <a:r>
              <a:rPr lang="en-US" sz="1400" dirty="0" smtClean="0"/>
              <a:t>producers</a:t>
            </a:r>
            <a:endParaRPr lang="en-US" sz="1400" b="1" dirty="0" smtClean="0"/>
          </a:p>
          <a:p>
            <a:pPr lvl="1"/>
            <a:r>
              <a:rPr lang="en-US" sz="1400" b="1" dirty="0" smtClean="0"/>
              <a:t>Log Aggregation</a:t>
            </a:r>
            <a:r>
              <a:rPr lang="en-US" sz="1400" dirty="0" smtClean="0"/>
              <a:t>: A log as stream of messages</a:t>
            </a:r>
          </a:p>
          <a:p>
            <a:pPr lvl="1"/>
            <a:r>
              <a:rPr lang="en-US" sz="1400" b="1" dirty="0" smtClean="0"/>
              <a:t>Stream </a:t>
            </a:r>
            <a:r>
              <a:rPr lang="en-US" sz="1400" b="1" dirty="0"/>
              <a:t>P</a:t>
            </a:r>
            <a:r>
              <a:rPr lang="en-US" sz="1400" b="1" dirty="0" smtClean="0"/>
              <a:t>rocessing</a:t>
            </a:r>
            <a:r>
              <a:rPr lang="en-US" sz="1400" dirty="0" smtClean="0"/>
              <a:t>: Consume data from one topic and put the filtered/transformed data into another one</a:t>
            </a:r>
          </a:p>
          <a:p>
            <a:pPr lvl="1"/>
            <a:r>
              <a:rPr lang="en-US" sz="1400" b="1" dirty="0" smtClean="0"/>
              <a:t>Click Stream Analysis</a:t>
            </a:r>
            <a:r>
              <a:rPr lang="en-US" sz="1400" dirty="0" smtClean="0"/>
              <a:t>: Page views/searches as real-time publish-subscribe </a:t>
            </a:r>
            <a:r>
              <a:rPr lang="en-US" sz="1400" dirty="0" smtClean="0"/>
              <a:t>feeds</a:t>
            </a:r>
          </a:p>
          <a:p>
            <a:pPr lvl="1"/>
            <a:r>
              <a:rPr lang="en-US" sz="1400" b="1" dirty="0"/>
              <a:t>Real-time Data </a:t>
            </a:r>
            <a:r>
              <a:rPr lang="en-US" sz="1400" b="1" dirty="0" smtClean="0"/>
              <a:t>Integration: </a:t>
            </a:r>
            <a:r>
              <a:rPr lang="en-US" sz="1400" dirty="0" smtClean="0"/>
              <a:t>Extract </a:t>
            </a:r>
            <a:r>
              <a:rPr lang="en-US" sz="1400" dirty="0"/>
              <a:t>from Couchbase , transform and load data in real </a:t>
            </a:r>
            <a:r>
              <a:rPr lang="en-US" sz="1400" dirty="0" smtClean="0"/>
              <a:t>time</a:t>
            </a:r>
            <a:endParaRPr lang="en-US" sz="1400" dirty="0" smtClean="0"/>
          </a:p>
        </p:txBody>
      </p:sp>
      <p:pic>
        <p:nvPicPr>
          <p:cNvPr id="6" name="Picture 5" descr="BES_07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4374" y="1246908"/>
            <a:ext cx="3068177" cy="2072579"/>
          </a:xfrm>
          <a:prstGeom prst="rect">
            <a:avLst/>
          </a:prstGeom>
        </p:spPr>
      </p:pic>
    </p:spTree>
    <p:extLst>
      <p:ext uri="{BB962C8B-B14F-4D97-AF65-F5344CB8AC3E}">
        <p14:creationId xmlns:p14="http://schemas.microsoft.com/office/powerpoint/2010/main" val="4049828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Kafka Connector</a:t>
            </a:r>
            <a:endParaRPr lang="en-US" dirty="0"/>
          </a:p>
        </p:txBody>
      </p:sp>
      <p:sp>
        <p:nvSpPr>
          <p:cNvPr id="5" name="Content Placeholder 4"/>
          <p:cNvSpPr>
            <a:spLocks noGrp="1"/>
          </p:cNvSpPr>
          <p:nvPr>
            <p:ph idx="1"/>
          </p:nvPr>
        </p:nvSpPr>
        <p:spPr>
          <a:xfrm>
            <a:off x="457200" y="685800"/>
            <a:ext cx="4789935" cy="3394472"/>
          </a:xfrm>
        </p:spPr>
        <p:txBody>
          <a:bodyPr/>
          <a:lstStyle/>
          <a:p>
            <a:pPr marL="0" indent="0">
              <a:buNone/>
            </a:pPr>
            <a:r>
              <a:rPr lang="en-US" u="sng" dirty="0"/>
              <a:t>Available </a:t>
            </a:r>
            <a:r>
              <a:rPr lang="en-US" u="sng" dirty="0" smtClean="0"/>
              <a:t>Now: 2.0 GA</a:t>
            </a:r>
            <a:endParaRPr lang="en-US" dirty="0" smtClean="0"/>
          </a:p>
          <a:p>
            <a:r>
              <a:rPr lang="en-US" dirty="0" smtClean="0"/>
              <a:t>Kafka Producer or Consumer</a:t>
            </a:r>
          </a:p>
          <a:p>
            <a:r>
              <a:rPr lang="en-US" dirty="0" smtClean="0"/>
              <a:t>Stream events</a:t>
            </a:r>
          </a:p>
          <a:p>
            <a:r>
              <a:rPr lang="en-US" dirty="0" smtClean="0"/>
              <a:t>Filters</a:t>
            </a:r>
          </a:p>
          <a:p>
            <a:r>
              <a:rPr lang="en-US" dirty="0" smtClean="0"/>
              <a:t>Transform events</a:t>
            </a:r>
          </a:p>
          <a:p>
            <a:r>
              <a:rPr lang="en-US" dirty="0" smtClean="0"/>
              <a:t>Sample Producer &amp; Consumer</a:t>
            </a:r>
            <a:endParaRPr lang="en-US" dirty="0"/>
          </a:p>
          <a:p>
            <a:pPr lvl="1"/>
            <a:endParaRPr lang="en-US" dirty="0" smtClean="0"/>
          </a:p>
        </p:txBody>
      </p:sp>
      <p:sp>
        <p:nvSpPr>
          <p:cNvPr id="4" name="Slide Number Placeholder 3"/>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t>24</a:t>
            </a:fld>
            <a:endParaRPr lang="en-US"/>
          </a:p>
        </p:txBody>
      </p:sp>
      <p:sp>
        <p:nvSpPr>
          <p:cNvPr id="7" name="Content Placeholder 4"/>
          <p:cNvSpPr txBox="1">
            <a:spLocks/>
          </p:cNvSpPr>
          <p:nvPr/>
        </p:nvSpPr>
        <p:spPr>
          <a:xfrm>
            <a:off x="4612888" y="685800"/>
            <a:ext cx="4357375" cy="3394472"/>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u="sng" dirty="0" smtClean="0"/>
          </a:p>
          <a:p>
            <a:pPr lvl="1"/>
            <a:endParaRPr lang="en-US" dirty="0" smtClean="0"/>
          </a:p>
        </p:txBody>
      </p:sp>
      <p:sp>
        <p:nvSpPr>
          <p:cNvPr id="8" name="TextBox 7"/>
          <p:cNvSpPr txBox="1"/>
          <p:nvPr/>
        </p:nvSpPr>
        <p:spPr>
          <a:xfrm>
            <a:off x="569749" y="3617289"/>
            <a:ext cx="7998594" cy="307777"/>
          </a:xfrm>
          <a:prstGeom prst="rect">
            <a:avLst/>
          </a:prstGeom>
          <a:noFill/>
        </p:spPr>
        <p:txBody>
          <a:bodyPr wrap="square" rtlCol="0">
            <a:spAutoFit/>
          </a:bodyPr>
          <a:lstStyle/>
          <a:p>
            <a:r>
              <a:rPr lang="en-US" sz="1400" dirty="0" smtClean="0"/>
              <a:t>Code: </a:t>
            </a:r>
            <a:r>
              <a:rPr lang="en-US" sz="1400" dirty="0" smtClean="0">
                <a:hlinkClick r:id="rId3"/>
              </a:rPr>
              <a:t>https://github.com/couchbase/couchbase-kafka-connector/</a:t>
            </a:r>
            <a:endParaRPr lang="en-US" sz="1400" dirty="0"/>
          </a:p>
        </p:txBody>
      </p:sp>
      <p:sp>
        <p:nvSpPr>
          <p:cNvPr id="9" name="Content Placeholder 4"/>
          <p:cNvSpPr txBox="1">
            <a:spLocks/>
          </p:cNvSpPr>
          <p:nvPr/>
        </p:nvSpPr>
        <p:spPr>
          <a:xfrm>
            <a:off x="4440264" y="715919"/>
            <a:ext cx="4128079" cy="3394472"/>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000" kern="1200">
                <a:solidFill>
                  <a:schemeClr val="tx1"/>
                </a:solidFill>
                <a:latin typeface="+mn-lt"/>
                <a:ea typeface="+mn-ea"/>
                <a:cs typeface="+mn-cs"/>
              </a:defRPr>
            </a:lvl1pPr>
            <a:lvl2pPr marL="457200" indent="-228600" algn="l" defTabSz="457200" rtl="0" eaLnBrk="1" latinLnBrk="0" hangingPunct="1">
              <a:lnSpc>
                <a:spcPct val="100000"/>
              </a:lnSpc>
              <a:spcBef>
                <a:spcPts val="0"/>
              </a:spcBef>
              <a:spcAft>
                <a:spcPts val="300"/>
              </a:spcAft>
              <a:buClr>
                <a:schemeClr val="accent1"/>
              </a:buClr>
              <a:buFont typeface="Lucida Grande"/>
              <a:buChar char="–"/>
              <a:defRPr sz="1800" b="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chemeClr val="accent1"/>
              </a:buClr>
              <a:buFont typeface="Lucida Grande"/>
              <a:buChar char="–"/>
              <a:defRPr sz="1600" b="0" kern="1200">
                <a:solidFill>
                  <a:schemeClr val="tx1"/>
                </a:solidFill>
                <a:latin typeface="+mn-lt"/>
                <a:ea typeface="+mn-ea"/>
                <a:cs typeface="+mn-cs"/>
              </a:defRPr>
            </a:lvl3pPr>
            <a:lvl4pPr marL="635000" indent="-228600" algn="l" defTabSz="457200" rtl="0" eaLnBrk="1" latinLnBrk="0" hangingPunct="1">
              <a:lnSpc>
                <a:spcPct val="100000"/>
              </a:lnSpc>
              <a:spcBef>
                <a:spcPts val="0"/>
              </a:spcBef>
              <a:spcAft>
                <a:spcPts val="300"/>
              </a:spcAft>
              <a:buClr>
                <a:schemeClr val="accent1"/>
              </a:buClr>
              <a:buFont typeface="Arial"/>
              <a:buChar char="•"/>
              <a:defRPr sz="1600" b="0" kern="1200">
                <a:solidFill>
                  <a:schemeClr val="tx1"/>
                </a:solidFill>
                <a:latin typeface="+mn-lt"/>
                <a:ea typeface="+mn-ea"/>
                <a:cs typeface="+mn-cs"/>
              </a:defRPr>
            </a:lvl4pPr>
            <a:lvl5pPr marL="863600" indent="-228600" algn="l" defTabSz="457200" rtl="0" eaLnBrk="1" latinLnBrk="0" hangingPunct="1">
              <a:lnSpc>
                <a:spcPct val="100000"/>
              </a:lnSpc>
              <a:spcBef>
                <a:spcPts val="0"/>
              </a:spcBef>
              <a:spcAft>
                <a:spcPts val="300"/>
              </a:spcAft>
              <a:buClr>
                <a:schemeClr val="accent1"/>
              </a:buClr>
              <a:buFont typeface="Wingdings" charset="2"/>
              <a:buChar char="§"/>
              <a:defRPr sz="14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smtClean="0"/>
              <a:t>Monthly Releases</a:t>
            </a:r>
            <a:endParaRPr lang="en-US" dirty="0"/>
          </a:p>
          <a:p>
            <a:pPr marL="114300" indent="-342900"/>
            <a:r>
              <a:rPr lang="en-US" dirty="0" smtClean="0"/>
              <a:t>Kafka </a:t>
            </a:r>
            <a:r>
              <a:rPr lang="en-US" dirty="0"/>
              <a:t>Connect </a:t>
            </a:r>
            <a:r>
              <a:rPr lang="en-US" dirty="0" smtClean="0"/>
              <a:t>(Apache Kafka </a:t>
            </a:r>
            <a:r>
              <a:rPr lang="en-US" dirty="0"/>
              <a:t>0.9)</a:t>
            </a:r>
          </a:p>
          <a:p>
            <a:pPr marL="114300" indent="-342900"/>
            <a:r>
              <a:rPr lang="en-US" dirty="0" smtClean="0"/>
              <a:t>Merge </a:t>
            </a:r>
            <a:r>
              <a:rPr lang="en-US" dirty="0"/>
              <a:t>code for Storm </a:t>
            </a:r>
            <a:r>
              <a:rPr lang="en-US" dirty="0" smtClean="0"/>
              <a:t>connector</a:t>
            </a:r>
          </a:p>
          <a:p>
            <a:pPr marL="114300" indent="-342900"/>
            <a:r>
              <a:rPr lang="en-US" dirty="0" smtClean="0"/>
              <a:t>???</a:t>
            </a:r>
          </a:p>
          <a:p>
            <a:pPr marL="114300" indent="-342900"/>
            <a:endParaRPr lang="en-US" dirty="0"/>
          </a:p>
          <a:p>
            <a:pPr marL="114300" indent="-342900"/>
            <a:endParaRPr lang="en-US" dirty="0" smtClean="0"/>
          </a:p>
          <a:p>
            <a:pPr marL="114300" indent="-342900"/>
            <a:endParaRPr lang="en-US" dirty="0"/>
          </a:p>
          <a:p>
            <a:endParaRPr lang="en-US" dirty="0" smtClean="0"/>
          </a:p>
          <a:p>
            <a:pPr lvl="1"/>
            <a:endParaRPr lang="en-US" dirty="0" smtClean="0"/>
          </a:p>
        </p:txBody>
      </p:sp>
      <p:sp>
        <p:nvSpPr>
          <p:cNvPr id="3" name="Rectangle 2"/>
          <p:cNvSpPr/>
          <p:nvPr/>
        </p:nvSpPr>
        <p:spPr>
          <a:xfrm>
            <a:off x="569749" y="3956502"/>
            <a:ext cx="8157047" cy="307777"/>
          </a:xfrm>
          <a:prstGeom prst="rect">
            <a:avLst/>
          </a:prstGeom>
        </p:spPr>
        <p:txBody>
          <a:bodyPr wrap="square">
            <a:spAutoFit/>
          </a:bodyPr>
          <a:lstStyle/>
          <a:p>
            <a:r>
              <a:rPr lang="en-US" sz="1400" dirty="0" smtClean="0"/>
              <a:t>Issues: </a:t>
            </a:r>
            <a:r>
              <a:rPr lang="en-US" sz="1400" dirty="0" smtClean="0">
                <a:hlinkClick r:id="rId4"/>
              </a:rPr>
              <a:t>https</a:t>
            </a:r>
            <a:r>
              <a:rPr lang="en-US" sz="1400" dirty="0">
                <a:hlinkClick r:id="rId4"/>
              </a:rPr>
              <a:t>://issues.couchbase.com/projects/</a:t>
            </a:r>
            <a:r>
              <a:rPr lang="en-US" sz="1400" dirty="0" smtClean="0">
                <a:hlinkClick r:id="rId4"/>
              </a:rPr>
              <a:t>KAFKAC</a:t>
            </a:r>
            <a:r>
              <a:rPr lang="en-US" sz="1400" dirty="0"/>
              <a:t> </a:t>
            </a:r>
            <a:endParaRPr lang="en-US" sz="1400" dirty="0" smtClean="0"/>
          </a:p>
        </p:txBody>
      </p:sp>
      <p:sp>
        <p:nvSpPr>
          <p:cNvPr id="10" name="Rectangle 9"/>
          <p:cNvSpPr/>
          <p:nvPr/>
        </p:nvSpPr>
        <p:spPr>
          <a:xfrm>
            <a:off x="569749" y="4300680"/>
            <a:ext cx="8157047" cy="307777"/>
          </a:xfrm>
          <a:prstGeom prst="rect">
            <a:avLst/>
          </a:prstGeom>
        </p:spPr>
        <p:txBody>
          <a:bodyPr wrap="square">
            <a:spAutoFit/>
          </a:bodyPr>
          <a:lstStyle/>
          <a:p>
            <a:r>
              <a:rPr lang="en-US" sz="1400" dirty="0" smtClean="0"/>
              <a:t>Docs</a:t>
            </a:r>
            <a:r>
              <a:rPr lang="en-US" sz="1400" dirty="0"/>
              <a:t>: </a:t>
            </a:r>
            <a:r>
              <a:rPr lang="en-US" sz="1400" dirty="0">
                <a:hlinkClick r:id="rId5"/>
              </a:rPr>
              <a:t>http://</a:t>
            </a:r>
            <a:r>
              <a:rPr lang="en-US" sz="1400" dirty="0" smtClean="0">
                <a:hlinkClick r:id="rId5"/>
              </a:rPr>
              <a:t>developer.couchbase.com/documentation/server/4.1/connectors/kafka-1.2/kafka-intro.html</a:t>
            </a:r>
            <a:r>
              <a:rPr lang="en-US" sz="1400" dirty="0" smtClean="0"/>
              <a:t> </a:t>
            </a:r>
          </a:p>
        </p:txBody>
      </p:sp>
    </p:spTree>
    <p:extLst>
      <p:ext uri="{BB962C8B-B14F-4D97-AF65-F5344CB8AC3E}">
        <p14:creationId xmlns:p14="http://schemas.microsoft.com/office/powerpoint/2010/main" val="366959173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 - Couchbase Kafka Connector</a:t>
            </a:r>
            <a:endParaRPr lang="en-US" dirty="0"/>
          </a:p>
        </p:txBody>
      </p:sp>
      <p:sp>
        <p:nvSpPr>
          <p:cNvPr id="5" name="Content Placeholder 4"/>
          <p:cNvSpPr>
            <a:spLocks noGrp="1"/>
          </p:cNvSpPr>
          <p:nvPr>
            <p:ph idx="1"/>
          </p:nvPr>
        </p:nvSpPr>
        <p:spPr>
          <a:xfrm>
            <a:off x="457199" y="685800"/>
            <a:ext cx="8237349" cy="3394472"/>
          </a:xfrm>
        </p:spPr>
        <p:txBody>
          <a:bodyPr/>
          <a:lstStyle/>
          <a:p>
            <a:pPr marL="0" indent="0">
              <a:buNone/>
            </a:pPr>
            <a:r>
              <a:rPr lang="en-US" dirty="0" smtClean="0"/>
              <a:t>Confluent’s </a:t>
            </a:r>
            <a:r>
              <a:rPr lang="en-US" dirty="0" err="1" smtClean="0"/>
              <a:t>Ewen</a:t>
            </a:r>
            <a:r>
              <a:rPr lang="en-US" dirty="0" smtClean="0"/>
              <a:t> </a:t>
            </a:r>
            <a:r>
              <a:rPr lang="en-US" dirty="0" err="1" smtClean="0"/>
              <a:t>Cheslack-Postava</a:t>
            </a:r>
            <a:r>
              <a:rPr lang="en-US" dirty="0" smtClean="0"/>
              <a:t> at </a:t>
            </a:r>
            <a:r>
              <a:rPr lang="en-US" dirty="0"/>
              <a:t>Couchbase Connect </a:t>
            </a:r>
            <a:r>
              <a:rPr lang="en-US" dirty="0" smtClean="0"/>
              <a:t>2015</a:t>
            </a:r>
            <a:endParaRPr lang="en-US" dirty="0"/>
          </a:p>
          <a:p>
            <a:r>
              <a:rPr lang="en-US" sz="1400" u="sng" dirty="0">
                <a:hlinkClick r:id="rId3"/>
              </a:rPr>
              <a:t>https://</a:t>
            </a:r>
            <a:r>
              <a:rPr lang="en-US" sz="1400" u="sng" dirty="0" smtClean="0">
                <a:hlinkClick r:id="rId3"/>
              </a:rPr>
              <a:t>youtu.be/fFPVwYKUTHs</a:t>
            </a:r>
            <a:r>
              <a:rPr lang="en-US" sz="1400" u="sng" dirty="0" smtClean="0"/>
              <a:t> </a:t>
            </a:r>
            <a:endParaRPr lang="en-US" sz="1400" dirty="0"/>
          </a:p>
          <a:p>
            <a:pPr marL="0" indent="0">
              <a:buNone/>
            </a:pPr>
            <a:r>
              <a:rPr lang="en-US" i="1" dirty="0" smtClean="0"/>
              <a:t>Couchbase and Kafka - Up and Running in 10 Minutes</a:t>
            </a:r>
            <a:endParaRPr lang="en-US" i="1" dirty="0"/>
          </a:p>
          <a:p>
            <a:r>
              <a:rPr lang="en-US" sz="1400" u="sng" dirty="0">
                <a:hlinkClick r:id="rId4"/>
              </a:rPr>
              <a:t>http://blog.couchbase.com/2015/november/kafka-and-couchbase-up-and-running-in-10-minutes</a:t>
            </a:r>
          </a:p>
          <a:p>
            <a:pPr marL="0" indent="0">
              <a:buNone/>
            </a:pPr>
            <a:r>
              <a:rPr lang="en-US" dirty="0"/>
              <a:t>P</a:t>
            </a:r>
            <a:r>
              <a:rPr lang="en-US" dirty="0" smtClean="0"/>
              <a:t>roduct docs</a:t>
            </a:r>
            <a:r>
              <a:rPr lang="en-US" dirty="0"/>
              <a:t> </a:t>
            </a:r>
          </a:p>
          <a:p>
            <a:r>
              <a:rPr lang="en-US" sz="1400" u="sng" dirty="0">
                <a:hlinkClick r:id="rId5"/>
              </a:rPr>
              <a:t>http://developer.couchbase.com/documentation/server/4.1/connectors/kafka-1.2/kafka-intro.html</a:t>
            </a:r>
          </a:p>
          <a:p>
            <a:pPr marL="0" indent="0">
              <a:buNone/>
            </a:pPr>
            <a:r>
              <a:rPr lang="en-US" dirty="0" smtClean="0"/>
              <a:t>Avalon Consulting blog </a:t>
            </a:r>
            <a:r>
              <a:rPr lang="en-US" dirty="0"/>
              <a:t>and </a:t>
            </a:r>
            <a:r>
              <a:rPr lang="en-US" dirty="0" err="1" smtClean="0"/>
              <a:t>Github</a:t>
            </a:r>
            <a:r>
              <a:rPr lang="en-US" dirty="0" smtClean="0"/>
              <a:t> repo</a:t>
            </a:r>
            <a:endParaRPr lang="en-US" dirty="0"/>
          </a:p>
          <a:p>
            <a:r>
              <a:rPr lang="en-US" sz="1400" u="sng" dirty="0">
                <a:hlinkClick r:id="rId6"/>
              </a:rPr>
              <a:t>http://blogs.avalonconsult.com/blog/big-data/purchase-transaction-alerting-with-couchbase-and-kafka/</a:t>
            </a:r>
          </a:p>
          <a:p>
            <a:r>
              <a:rPr lang="en-US" sz="1400" u="sng" dirty="0">
                <a:hlinkClick r:id="rId7"/>
              </a:rPr>
              <a:t>https://github.com/Avalon-Consulting-LLC/couchbase-kafka</a:t>
            </a:r>
            <a:endParaRPr lang="en-US" sz="1400" u="sng" dirty="0"/>
          </a:p>
          <a:p>
            <a:pPr lvl="1"/>
            <a:endParaRPr lang="en-US" dirty="0" smtClean="0"/>
          </a:p>
        </p:txBody>
      </p:sp>
      <p:sp>
        <p:nvSpPr>
          <p:cNvPr id="4" name="Slide Number Placeholder 3"/>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t>25</a:t>
            </a:fld>
            <a:endParaRPr lang="en-US"/>
          </a:p>
        </p:txBody>
      </p:sp>
      <p:sp>
        <p:nvSpPr>
          <p:cNvPr id="7" name="Content Placeholder 4"/>
          <p:cNvSpPr txBox="1">
            <a:spLocks/>
          </p:cNvSpPr>
          <p:nvPr/>
        </p:nvSpPr>
        <p:spPr>
          <a:xfrm>
            <a:off x="4612888" y="685800"/>
            <a:ext cx="4357375" cy="3394472"/>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u="sng" dirty="0" smtClean="0"/>
          </a:p>
          <a:p>
            <a:pPr lvl="1"/>
            <a:endParaRPr lang="en-US" dirty="0" smtClean="0"/>
          </a:p>
        </p:txBody>
      </p:sp>
    </p:spTree>
    <p:extLst>
      <p:ext uri="{BB962C8B-B14F-4D97-AF65-F5344CB8AC3E}">
        <p14:creationId xmlns:p14="http://schemas.microsoft.com/office/powerpoint/2010/main" val="225006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Couchbase Spark Connector</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15793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clrChange>
              <a:clrFrom>
                <a:srgbClr val="FAFEFB"/>
              </a:clrFrom>
              <a:clrTo>
                <a:srgbClr val="FAFEFB">
                  <a:alpha val="0"/>
                </a:srgbClr>
              </a:clrTo>
            </a:clrChange>
            <a:extLst>
              <a:ext uri="{28A0092B-C50C-407E-A947-70E740481C1C}">
                <a14:useLocalDpi xmlns:a14="http://schemas.microsoft.com/office/drawing/2010/main" val="0"/>
              </a:ext>
            </a:extLst>
          </a:blip>
          <a:srcRect t="16731"/>
          <a:stretch/>
        </p:blipFill>
        <p:spPr>
          <a:xfrm>
            <a:off x="502235" y="1063222"/>
            <a:ext cx="7712434" cy="3587151"/>
          </a:xfrm>
          <a:prstGeom prst="rect">
            <a:avLst/>
          </a:prstGeom>
        </p:spPr>
      </p:pic>
      <p:sp>
        <p:nvSpPr>
          <p:cNvPr id="2" name="Title 1"/>
          <p:cNvSpPr>
            <a:spLocks noGrp="1"/>
          </p:cNvSpPr>
          <p:nvPr>
            <p:ph type="title"/>
          </p:nvPr>
        </p:nvSpPr>
        <p:spPr/>
        <p:txBody>
          <a:bodyPr/>
          <a:lstStyle/>
          <a:p>
            <a:r>
              <a:rPr lang="en-US" dirty="0" smtClean="0"/>
              <a:t>Spark</a:t>
            </a:r>
            <a:endParaRPr lang="en-US" dirty="0"/>
          </a:p>
        </p:txBody>
      </p:sp>
      <p:sp>
        <p:nvSpPr>
          <p:cNvPr id="4" name="TextBox 3"/>
          <p:cNvSpPr txBox="1"/>
          <p:nvPr/>
        </p:nvSpPr>
        <p:spPr>
          <a:xfrm>
            <a:off x="7307987" y="3326151"/>
            <a:ext cx="750526" cy="1200329"/>
          </a:xfrm>
          <a:prstGeom prst="rect">
            <a:avLst/>
          </a:prstGeom>
          <a:noFill/>
        </p:spPr>
        <p:txBody>
          <a:bodyPr wrap="none" rtlCol="0">
            <a:spAutoFit/>
          </a:bodyPr>
          <a:lstStyle/>
          <a:p>
            <a:r>
              <a:rPr lang="en-US" dirty="0" smtClean="0"/>
              <a:t>DCP</a:t>
            </a:r>
          </a:p>
          <a:p>
            <a:r>
              <a:rPr lang="en-US" dirty="0" smtClean="0"/>
              <a:t>KV</a:t>
            </a:r>
          </a:p>
          <a:p>
            <a:r>
              <a:rPr lang="en-US" dirty="0" smtClean="0"/>
              <a:t>N1QL</a:t>
            </a:r>
          </a:p>
          <a:p>
            <a:r>
              <a:rPr lang="en-US" dirty="0" smtClean="0"/>
              <a:t>Views</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0368" y="3445149"/>
            <a:ext cx="1081331" cy="1081331"/>
          </a:xfrm>
          <a:prstGeom prst="rect">
            <a:avLst/>
          </a:prstGeom>
        </p:spPr>
      </p:pic>
      <p:cxnSp>
        <p:nvCxnSpPr>
          <p:cNvPr id="8" name="Straight Arrow Connector 7"/>
          <p:cNvCxnSpPr/>
          <p:nvPr/>
        </p:nvCxnSpPr>
        <p:spPr>
          <a:xfrm>
            <a:off x="5136017" y="3320542"/>
            <a:ext cx="838063" cy="398018"/>
          </a:xfrm>
          <a:prstGeom prst="straightConnector1">
            <a:avLst/>
          </a:prstGeom>
          <a:ln w="28575" cmpd="sng">
            <a:solidFill>
              <a:schemeClr val="accent2"/>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7035"/>
          <a:stretch/>
        </p:blipFill>
        <p:spPr>
          <a:xfrm>
            <a:off x="5974080" y="4397194"/>
            <a:ext cx="2057537" cy="746306"/>
          </a:xfrm>
          <a:prstGeom prst="rect">
            <a:avLst/>
          </a:prstGeom>
        </p:spPr>
      </p:pic>
      <p:sp>
        <p:nvSpPr>
          <p:cNvPr id="5" name="Rectangle 4"/>
          <p:cNvSpPr/>
          <p:nvPr/>
        </p:nvSpPr>
        <p:spPr>
          <a:xfrm>
            <a:off x="4572000" y="584671"/>
            <a:ext cx="4572000" cy="523220"/>
          </a:xfrm>
          <a:prstGeom prst="rect">
            <a:avLst/>
          </a:prstGeom>
        </p:spPr>
        <p:txBody>
          <a:bodyPr>
            <a:spAutoFit/>
          </a:bodyPr>
          <a:lstStyle/>
          <a:p>
            <a:r>
              <a:rPr lang="en-US" sz="1000" dirty="0"/>
              <a:t>Source</a:t>
            </a:r>
            <a:r>
              <a:rPr lang="en-US" sz="1000" dirty="0" smtClean="0"/>
              <a:t>: </a:t>
            </a:r>
            <a:r>
              <a:rPr lang="en-US" sz="1000" dirty="0" err="1" smtClean="0"/>
              <a:t>Databricks</a:t>
            </a:r>
            <a:r>
              <a:rPr lang="en-US" sz="1000" dirty="0" smtClean="0"/>
              <a:t> </a:t>
            </a:r>
            <a:r>
              <a:rPr lang="en-US" sz="1000" dirty="0" smtClean="0">
                <a:hlinkClick r:id="rId6"/>
              </a:rPr>
              <a:t>https</a:t>
            </a:r>
            <a:r>
              <a:rPr lang="en-US" sz="1000" dirty="0">
                <a:hlinkClick r:id="rId6"/>
              </a:rPr>
              <a:t>://</a:t>
            </a:r>
            <a:r>
              <a:rPr lang="en-US" sz="1000" dirty="0" smtClean="0">
                <a:hlinkClick r:id="rId6"/>
              </a:rPr>
              <a:t>www.brighttalk.com/webcast/12891/196891</a:t>
            </a:r>
            <a:r>
              <a:rPr lang="en-US" sz="1000" dirty="0" smtClean="0"/>
              <a:t> </a:t>
            </a:r>
          </a:p>
          <a:p>
            <a:r>
              <a:rPr lang="en-US" dirty="0" smtClean="0"/>
              <a:t> </a:t>
            </a:r>
            <a:endParaRPr lang="en-US" dirty="0"/>
          </a:p>
        </p:txBody>
      </p:sp>
    </p:spTree>
    <p:extLst>
      <p:ext uri="{BB962C8B-B14F-4D97-AF65-F5344CB8AC3E}">
        <p14:creationId xmlns:p14="http://schemas.microsoft.com/office/powerpoint/2010/main" val="26705425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a:t>
            </a:r>
            <a:endParaRPr lang="en-US" dirty="0"/>
          </a:p>
        </p:txBody>
      </p:sp>
      <p:sp>
        <p:nvSpPr>
          <p:cNvPr id="3" name="Content Placeholder 2"/>
          <p:cNvSpPr>
            <a:spLocks noGrp="1"/>
          </p:cNvSpPr>
          <p:nvPr>
            <p:ph idx="1"/>
          </p:nvPr>
        </p:nvSpPr>
        <p:spPr/>
        <p:txBody>
          <a:bodyPr/>
          <a:lstStyle/>
          <a:p>
            <a:r>
              <a:rPr lang="en-US" dirty="0" smtClean="0"/>
              <a:t>Fast and general engine for big data processing with libraries for advanced analytics</a:t>
            </a:r>
            <a:endParaRPr lang="en-US" dirty="0"/>
          </a:p>
        </p:txBody>
      </p:sp>
      <p:pic>
        <p:nvPicPr>
          <p:cNvPr id="4" name="Picture 3"/>
          <p:cNvPicPr>
            <a:picLocks noChangeAspect="1"/>
          </p:cNvPicPr>
          <p:nvPr/>
        </p:nvPicPr>
        <p:blipFill>
          <a:blip r:embed="rId3"/>
          <a:stretch>
            <a:fillRect/>
          </a:stretch>
        </p:blipFill>
        <p:spPr>
          <a:xfrm>
            <a:off x="439420" y="1752600"/>
            <a:ext cx="4737100" cy="2438400"/>
          </a:xfrm>
          <a:prstGeom prst="rect">
            <a:avLst/>
          </a:prstGeom>
        </p:spPr>
      </p:pic>
      <p:sp>
        <p:nvSpPr>
          <p:cNvPr id="6" name="TextBox 5"/>
          <p:cNvSpPr txBox="1"/>
          <p:nvPr/>
        </p:nvSpPr>
        <p:spPr>
          <a:xfrm>
            <a:off x="5516880" y="2773680"/>
            <a:ext cx="3570208" cy="1754327"/>
          </a:xfrm>
          <a:prstGeom prst="rect">
            <a:avLst/>
          </a:prstGeom>
          <a:noFill/>
        </p:spPr>
        <p:txBody>
          <a:bodyPr wrap="none" rtlCol="0">
            <a:spAutoFit/>
          </a:bodyPr>
          <a:lstStyle/>
          <a:p>
            <a:r>
              <a:rPr lang="en-US" dirty="0" smtClean="0"/>
              <a:t>Spark Core:</a:t>
            </a:r>
          </a:p>
          <a:p>
            <a:pPr marL="285750" indent="-285750">
              <a:buFont typeface="Arial"/>
              <a:buChar char="•"/>
            </a:pPr>
            <a:r>
              <a:rPr lang="en-US" dirty="0"/>
              <a:t>task </a:t>
            </a:r>
            <a:r>
              <a:rPr lang="en-US" dirty="0" smtClean="0"/>
              <a:t>scheduling </a:t>
            </a:r>
          </a:p>
          <a:p>
            <a:pPr marL="285750" indent="-285750">
              <a:buFont typeface="Arial"/>
              <a:buChar char="•"/>
            </a:pPr>
            <a:r>
              <a:rPr lang="en-US" dirty="0" smtClean="0"/>
              <a:t>memory management</a:t>
            </a:r>
          </a:p>
          <a:p>
            <a:pPr marL="285750" indent="-285750">
              <a:buFont typeface="Arial"/>
              <a:buChar char="•"/>
            </a:pPr>
            <a:r>
              <a:rPr lang="en-US" dirty="0" smtClean="0"/>
              <a:t>fault recovery</a:t>
            </a:r>
          </a:p>
          <a:p>
            <a:pPr marL="285750" indent="-285750">
              <a:buFont typeface="Arial"/>
              <a:buChar char="•"/>
            </a:pPr>
            <a:r>
              <a:rPr lang="en-US" dirty="0" smtClean="0"/>
              <a:t>interacting </a:t>
            </a:r>
            <a:r>
              <a:rPr lang="en-US" dirty="0"/>
              <a:t>with storage </a:t>
            </a:r>
            <a:r>
              <a:rPr lang="en-US" dirty="0" smtClean="0"/>
              <a:t>systems </a:t>
            </a:r>
            <a:endParaRPr lang="en-US" dirty="0"/>
          </a:p>
          <a:p>
            <a:r>
              <a:rPr lang="en-US" dirty="0" smtClean="0"/>
              <a:t> </a:t>
            </a:r>
            <a:endParaRPr lang="en-US" dirty="0"/>
          </a:p>
        </p:txBody>
      </p:sp>
      <p:cxnSp>
        <p:nvCxnSpPr>
          <p:cNvPr id="8" name="Straight Connector 7"/>
          <p:cNvCxnSpPr>
            <a:stCxn id="4" idx="3"/>
          </p:cNvCxnSpPr>
          <p:nvPr/>
        </p:nvCxnSpPr>
        <p:spPr>
          <a:xfrm>
            <a:off x="5176520" y="2971800"/>
            <a:ext cx="30988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6209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Spark</a:t>
            </a:r>
            <a:endParaRPr lang="en-US" dirty="0" smtClean="0">
              <a:ea typeface="ＭＳ Ｐゴシック"/>
              <a:cs typeface="ＭＳ Ｐゴシック"/>
            </a:endParaRPr>
          </a:p>
        </p:txBody>
      </p:sp>
      <p:sp>
        <p:nvSpPr>
          <p:cNvPr id="126978" name="Rectangle 3"/>
          <p:cNvSpPr>
            <a:spLocks noGrp="1" noChangeArrowheads="1"/>
          </p:cNvSpPr>
          <p:nvPr>
            <p:ph idx="1"/>
          </p:nvPr>
        </p:nvSpPr>
        <p:spPr/>
        <p:txBody>
          <a:bodyPr/>
          <a:lstStyle/>
          <a:p>
            <a:r>
              <a:rPr lang="en-US" b="1" dirty="0">
                <a:solidFill>
                  <a:schemeClr val="accent2"/>
                </a:solidFill>
                <a:ea typeface="ＭＳ Ｐゴシック"/>
                <a:cs typeface="ＭＳ Ｐゴシック"/>
              </a:rPr>
              <a:t>Resilient Distributed </a:t>
            </a:r>
            <a:r>
              <a:rPr lang="en-US" b="1" dirty="0" smtClean="0">
                <a:solidFill>
                  <a:schemeClr val="accent2"/>
                </a:solidFill>
                <a:ea typeface="ＭＳ Ｐゴシック"/>
                <a:cs typeface="ＭＳ Ｐゴシック"/>
              </a:rPr>
              <a:t>Dataset</a:t>
            </a:r>
            <a:r>
              <a:rPr lang="en-US" dirty="0" smtClean="0">
                <a:ea typeface="ＭＳ Ｐゴシック"/>
                <a:cs typeface="ＭＳ Ｐゴシック"/>
              </a:rPr>
              <a:t>: </a:t>
            </a:r>
            <a:r>
              <a:rPr lang="en-US" b="1" dirty="0" smtClean="0">
                <a:solidFill>
                  <a:schemeClr val="accent2"/>
                </a:solidFill>
                <a:ea typeface="ＭＳ Ｐゴシック"/>
                <a:cs typeface="ＭＳ Ｐゴシック"/>
              </a:rPr>
              <a:t>Core Spark data </a:t>
            </a:r>
            <a:r>
              <a:rPr lang="en-US" b="1" dirty="0" smtClean="0">
                <a:solidFill>
                  <a:schemeClr val="accent2"/>
                </a:solidFill>
                <a:ea typeface="ＭＳ Ｐゴシック"/>
                <a:cs typeface="ＭＳ Ｐゴシック"/>
              </a:rPr>
              <a:t>abstraction</a:t>
            </a:r>
            <a:endParaRPr lang="en-US" b="1" dirty="0" smtClean="0">
              <a:solidFill>
                <a:schemeClr val="accent2"/>
              </a:solidFill>
              <a:ea typeface="ＭＳ Ｐゴシック"/>
            </a:endParaRPr>
          </a:p>
          <a:p>
            <a:pPr lvl="1"/>
            <a:r>
              <a:rPr lang="en-US" sz="1600" dirty="0" smtClean="0">
                <a:ea typeface="ＭＳ Ｐゴシック"/>
              </a:rPr>
              <a:t>Distributed collection of elements</a:t>
            </a:r>
          </a:p>
          <a:p>
            <a:pPr lvl="2"/>
            <a:r>
              <a:rPr lang="en-US" dirty="0" smtClean="0">
                <a:ea typeface="ＭＳ Ｐゴシック"/>
              </a:rPr>
              <a:t>Read</a:t>
            </a:r>
            <a:r>
              <a:rPr lang="en-US" dirty="0">
                <a:ea typeface="ＭＳ Ｐゴシック"/>
              </a:rPr>
              <a:t>-only (immutable</a:t>
            </a:r>
            <a:r>
              <a:rPr lang="en-US" dirty="0" smtClean="0">
                <a:ea typeface="ＭＳ Ｐゴシック"/>
              </a:rPr>
              <a:t>)</a:t>
            </a:r>
            <a:endParaRPr lang="en-US" dirty="0" smtClean="0">
              <a:ea typeface="ＭＳ Ｐゴシック"/>
              <a:cs typeface="ＭＳ Ｐゴシック"/>
            </a:endParaRPr>
          </a:p>
          <a:p>
            <a:pPr lvl="1"/>
            <a:r>
              <a:rPr lang="en-US" sz="1600" dirty="0" smtClean="0">
                <a:ea typeface="ＭＳ Ｐゴシック"/>
                <a:cs typeface="ＭＳ Ｐゴシック"/>
              </a:rPr>
              <a:t>Fault tolerant: Can recover from loss of a partition</a:t>
            </a:r>
          </a:p>
          <a:p>
            <a:pPr lvl="3"/>
            <a:r>
              <a:rPr lang="en-US" dirty="0" smtClean="0">
                <a:ea typeface="ＭＳ Ｐゴシック"/>
              </a:rPr>
              <a:t>Re</a:t>
            </a:r>
            <a:r>
              <a:rPr lang="en-US" dirty="0">
                <a:ea typeface="ＭＳ Ｐゴシック"/>
              </a:rPr>
              <a:t>-computed, not </a:t>
            </a:r>
            <a:r>
              <a:rPr lang="en-US" dirty="0" smtClean="0">
                <a:ea typeface="ＭＳ Ｐゴシック"/>
              </a:rPr>
              <a:t>stored</a:t>
            </a:r>
            <a:endParaRPr lang="en-US" dirty="0" smtClean="0">
              <a:ea typeface="ＭＳ Ｐゴシック"/>
            </a:endParaRPr>
          </a:p>
          <a:p>
            <a:pPr lvl="4"/>
            <a:endParaRPr lang="en-US" dirty="0" smtClean="0">
              <a:ea typeface="ＭＳ Ｐゴシック"/>
              <a:cs typeface="ＭＳ Ｐゴシック"/>
            </a:endParaRPr>
          </a:p>
          <a:p>
            <a:r>
              <a:rPr lang="en-US" b="1" dirty="0" smtClean="0">
                <a:solidFill>
                  <a:srgbClr val="BE1523"/>
                </a:solidFill>
                <a:ea typeface="ＭＳ Ｐゴシック"/>
              </a:rPr>
              <a:t>Operations</a:t>
            </a:r>
            <a:endParaRPr lang="en-US" b="1" dirty="0" smtClean="0">
              <a:solidFill>
                <a:srgbClr val="BE1523"/>
              </a:solidFill>
              <a:ea typeface="ＭＳ Ｐゴシック"/>
            </a:endParaRPr>
          </a:p>
          <a:p>
            <a:pPr lvl="1"/>
            <a:r>
              <a:rPr lang="en-US" sz="1600" dirty="0" smtClean="0">
                <a:solidFill>
                  <a:srgbClr val="1E1C1C"/>
                </a:solidFill>
                <a:ea typeface="ＭＳ Ｐゴシック"/>
              </a:rPr>
              <a:t>Transformation: Lazy operation creating new RDD</a:t>
            </a:r>
          </a:p>
          <a:p>
            <a:pPr lvl="3"/>
            <a:r>
              <a:rPr lang="en-US" dirty="0" smtClean="0">
                <a:solidFill>
                  <a:srgbClr val="1E1C1C"/>
                </a:solidFill>
                <a:ea typeface="ＭＳ Ｐゴシック"/>
              </a:rPr>
              <a:t>e.g. </a:t>
            </a:r>
            <a:r>
              <a:rPr lang="en-US" dirty="0">
                <a:solidFill>
                  <a:srgbClr val="1E1C1C"/>
                </a:solidFill>
                <a:ea typeface="ＭＳ Ｐゴシック"/>
              </a:rPr>
              <a:t>map()</a:t>
            </a:r>
            <a:r>
              <a:rPr lang="en-US" dirty="0" smtClean="0">
                <a:solidFill>
                  <a:srgbClr val="1E1C1C"/>
                </a:solidFill>
                <a:ea typeface="ＭＳ Ｐゴシック"/>
              </a:rPr>
              <a:t>, </a:t>
            </a:r>
            <a:r>
              <a:rPr lang="en-US" dirty="0">
                <a:solidFill>
                  <a:srgbClr val="1E1C1C"/>
                </a:solidFill>
                <a:ea typeface="ＭＳ Ｐゴシック"/>
              </a:rPr>
              <a:t>filter()</a:t>
            </a:r>
          </a:p>
          <a:p>
            <a:pPr lvl="1"/>
            <a:r>
              <a:rPr lang="en-US" sz="1600" dirty="0" smtClean="0">
                <a:solidFill>
                  <a:srgbClr val="1E1C1C"/>
                </a:solidFill>
                <a:ea typeface="ＭＳ Ｐゴシック"/>
              </a:rPr>
              <a:t>Action: Return a result or save it</a:t>
            </a:r>
          </a:p>
          <a:p>
            <a:pPr lvl="3"/>
            <a:r>
              <a:rPr lang="en-US" dirty="0" smtClean="0">
                <a:solidFill>
                  <a:srgbClr val="1E1C1C"/>
                </a:solidFill>
                <a:ea typeface="ＭＳ Ｐゴシック"/>
              </a:rPr>
              <a:t>e.g. </a:t>
            </a:r>
            <a:r>
              <a:rPr lang="en-US" dirty="0">
                <a:solidFill>
                  <a:srgbClr val="1E1C1C"/>
                </a:solidFill>
                <a:ea typeface="ＭＳ Ｐゴシック"/>
              </a:rPr>
              <a:t>take()</a:t>
            </a:r>
            <a:r>
              <a:rPr lang="en-US" dirty="0" smtClean="0">
                <a:solidFill>
                  <a:srgbClr val="1E1C1C"/>
                </a:solidFill>
                <a:ea typeface="ＭＳ Ｐゴシック"/>
              </a:rPr>
              <a:t>, </a:t>
            </a:r>
            <a:r>
              <a:rPr lang="en-US" dirty="0">
                <a:solidFill>
                  <a:srgbClr val="1E1C1C"/>
                </a:solidFill>
                <a:ea typeface="ＭＳ Ｐゴシック"/>
              </a:rPr>
              <a:t>save()</a:t>
            </a:r>
          </a:p>
          <a:p>
            <a:pPr lvl="4"/>
            <a:endParaRPr lang="en-US" dirty="0" smtClean="0">
              <a:ea typeface="ＭＳ Ｐゴシック"/>
              <a:cs typeface="ＭＳ Ｐゴシック"/>
            </a:endParaRPr>
          </a:p>
        </p:txBody>
      </p:sp>
      <p:sp>
        <p:nvSpPr>
          <p:cNvPr id="126982" name="Slide Number Placeholder 3"/>
          <p:cNvSpPr>
            <a:spLocks noGrp="1"/>
          </p:cNvSpPr>
          <p:nvPr>
            <p:ph type="sldNum" sz="quarter" idx="4294967295"/>
          </p:nvPr>
        </p:nvSpPr>
        <p:spPr>
          <a:xfrm>
            <a:off x="0" y="4672013"/>
            <a:ext cx="2895600" cy="274637"/>
          </a:xfrm>
          <a:noFill/>
        </p:spPr>
        <p:txBody>
          <a:bodyPr/>
          <a:lstStyle/>
          <a:p>
            <a:fld id="{FA4C0F6B-3ECB-4786-A9B4-EF1A0703D870}" type="slidenum">
              <a:rPr lang="en-US" smtClean="0">
                <a:ea typeface="ＭＳ Ｐゴシック"/>
                <a:cs typeface="ＭＳ Ｐゴシック"/>
              </a:rPr>
              <a:pPr/>
              <a:t>29</a:t>
            </a:fld>
            <a:endParaRPr lang="en-US" smtClean="0">
              <a:ea typeface="ＭＳ Ｐゴシック"/>
              <a:cs typeface="ＭＳ Ｐゴシック"/>
            </a:endParaRPr>
          </a:p>
        </p:txBody>
      </p:sp>
    </p:spTree>
    <p:extLst>
      <p:ext uri="{BB962C8B-B14F-4D97-AF65-F5344CB8AC3E}">
        <p14:creationId xmlns:p14="http://schemas.microsoft.com/office/powerpoint/2010/main" val="32481645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Overview</a:t>
            </a:r>
            <a:endParaRPr lang="en-US" dirty="0"/>
          </a:p>
        </p:txBody>
      </p:sp>
      <p:sp>
        <p:nvSpPr>
          <p:cNvPr id="3" name="Rectangle 2"/>
          <p:cNvSpPr/>
          <p:nvPr/>
        </p:nvSpPr>
        <p:spPr>
          <a:xfrm>
            <a:off x="748029" y="688504"/>
            <a:ext cx="7232832" cy="369332"/>
          </a:xfrm>
          <a:prstGeom prst="rect">
            <a:avLst/>
          </a:prstGeom>
        </p:spPr>
        <p:txBody>
          <a:bodyPr wrap="none" lIns="91438" tIns="45719" rIns="91438" bIns="45719">
            <a:spAutoFit/>
          </a:bodyPr>
          <a:lstStyle/>
          <a:p>
            <a:pPr algn="ctr"/>
            <a:r>
              <a:rPr lang="en-US" dirty="0" smtClean="0">
                <a:solidFill>
                  <a:srgbClr val="1E1C1C"/>
                </a:solidFill>
                <a:latin typeface="Corbel"/>
              </a:rPr>
              <a:t>Couchbase is the company behind </a:t>
            </a:r>
            <a:r>
              <a:rPr lang="en-US" b="1" dirty="0" smtClean="0">
                <a:solidFill>
                  <a:srgbClr val="E10021"/>
                </a:solidFill>
                <a:latin typeface="Corbel"/>
              </a:rPr>
              <a:t>Couchbase Server </a:t>
            </a:r>
            <a:r>
              <a:rPr lang="en-US" dirty="0" smtClean="0">
                <a:solidFill>
                  <a:srgbClr val="1E1C1C"/>
                </a:solidFill>
                <a:latin typeface="Corbel"/>
              </a:rPr>
              <a:t>&amp; </a:t>
            </a:r>
            <a:r>
              <a:rPr lang="en-US" b="1" dirty="0" smtClean="0">
                <a:solidFill>
                  <a:srgbClr val="BE1523"/>
                </a:solidFill>
                <a:latin typeface="Corbel"/>
              </a:rPr>
              <a:t>Couchbase Mobile</a:t>
            </a:r>
          </a:p>
        </p:txBody>
      </p:sp>
      <p:sp>
        <p:nvSpPr>
          <p:cNvPr id="4" name="Rectangle 3"/>
          <p:cNvSpPr/>
          <p:nvPr/>
        </p:nvSpPr>
        <p:spPr>
          <a:xfrm>
            <a:off x="2776526" y="1072857"/>
            <a:ext cx="3806193" cy="830995"/>
          </a:xfrm>
          <a:prstGeom prst="rect">
            <a:avLst/>
          </a:prstGeom>
        </p:spPr>
        <p:txBody>
          <a:bodyPr wrap="square" lIns="91438" tIns="45719" rIns="91438" bIns="45719">
            <a:spAutoFit/>
          </a:bodyPr>
          <a:lstStyle/>
          <a:p>
            <a:pPr marL="285743" indent="-285743">
              <a:buFont typeface="Arial"/>
              <a:buChar char="•"/>
            </a:pPr>
            <a:r>
              <a:rPr lang="en-US" sz="1600" dirty="0">
                <a:solidFill>
                  <a:srgbClr val="1E1C1C"/>
                </a:solidFill>
                <a:latin typeface="Corbel"/>
              </a:rPr>
              <a:t>Open source JSON database</a:t>
            </a:r>
          </a:p>
          <a:p>
            <a:pPr marL="285743" indent="-285743">
              <a:buFont typeface="Arial"/>
              <a:buChar char="•"/>
            </a:pPr>
            <a:r>
              <a:rPr lang="en-US" sz="1600" dirty="0">
                <a:solidFill>
                  <a:srgbClr val="1E1C1C"/>
                </a:solidFill>
                <a:latin typeface="Corbel"/>
              </a:rPr>
              <a:t>Founded 2010</a:t>
            </a:r>
          </a:p>
          <a:p>
            <a:pPr marL="285743" indent="-285743">
              <a:buFont typeface="Arial"/>
              <a:buChar char="•"/>
            </a:pPr>
            <a:r>
              <a:rPr lang="en-US" sz="1600" dirty="0">
                <a:solidFill>
                  <a:srgbClr val="1E1C1C"/>
                </a:solidFill>
                <a:latin typeface="Corbel"/>
              </a:rPr>
              <a:t>400+ enterprise customers globally</a:t>
            </a:r>
          </a:p>
        </p:txBody>
      </p:sp>
      <p:sp>
        <p:nvSpPr>
          <p:cNvPr id="5" name="Rectangle 4"/>
          <p:cNvSpPr/>
          <p:nvPr/>
        </p:nvSpPr>
        <p:spPr>
          <a:xfrm>
            <a:off x="369013" y="2041627"/>
            <a:ext cx="8459203" cy="369332"/>
          </a:xfrm>
          <a:prstGeom prst="rect">
            <a:avLst/>
          </a:prstGeom>
        </p:spPr>
        <p:txBody>
          <a:bodyPr wrap="square" lIns="91438" tIns="45719" rIns="91438" bIns="45719">
            <a:spAutoFit/>
          </a:bodyPr>
          <a:lstStyle/>
          <a:p>
            <a:pPr algn="ctr"/>
            <a:r>
              <a:rPr lang="en-US" b="1" dirty="0" smtClean="0">
                <a:solidFill>
                  <a:srgbClr val="1E1C1C"/>
                </a:solidFill>
                <a:latin typeface="Corbel"/>
              </a:rPr>
              <a:t>Some of our customers:</a:t>
            </a:r>
          </a:p>
        </p:txBody>
      </p:sp>
      <p:pic>
        <p:nvPicPr>
          <p:cNvPr id="6" name="Picture 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89809" y="2857408"/>
            <a:ext cx="674636" cy="409934"/>
          </a:xfrm>
          <a:prstGeom prst="rect">
            <a:avLst/>
          </a:prstGeom>
          <a:noFill/>
          <a:ln w="9525">
            <a:noFill/>
            <a:miter lim="800000"/>
            <a:headEnd/>
            <a:tailEnd/>
          </a:ln>
        </p:spPr>
      </p:pic>
      <p:pic>
        <p:nvPicPr>
          <p:cNvPr id="7"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45041" y="2921793"/>
            <a:ext cx="694006" cy="318698"/>
          </a:xfrm>
          <a:prstGeom prst="rect">
            <a:avLst/>
          </a:prstGeom>
          <a:noFill/>
          <a:ln w="9525">
            <a:noFill/>
            <a:miter lim="800000"/>
            <a:headEnd/>
            <a:tailEnd/>
          </a:ln>
        </p:spPr>
      </p:pic>
      <p:pic>
        <p:nvPicPr>
          <p:cNvPr id="8" name="Picture 7" descr="https://encrypted-tbn2.google.com/images?q=tbn:ANd9GcQzb7zEWIwrrnnZe67kJsQdy7FZWcGpfAmuw-VLCkhCYLtHYSyB"/>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2370" y="2514013"/>
            <a:ext cx="781196" cy="2019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3618548" y="2515521"/>
            <a:ext cx="794242" cy="212776"/>
          </a:xfrm>
          <a:prstGeom prst="rect">
            <a:avLst/>
          </a:prstGeom>
        </p:spPr>
      </p:pic>
      <p:pic>
        <p:nvPicPr>
          <p:cNvPr id="10" name="Picture 9"/>
          <p:cNvPicPr>
            <a:picLocks noChangeAspect="1"/>
          </p:cNvPicPr>
          <p:nvPr/>
        </p:nvPicPr>
        <p:blipFill>
          <a:blip r:embed="rId6"/>
          <a:stretch>
            <a:fillRect/>
          </a:stretch>
        </p:blipFill>
        <p:spPr>
          <a:xfrm>
            <a:off x="7942912" y="2517920"/>
            <a:ext cx="598742" cy="210670"/>
          </a:xfrm>
          <a:prstGeom prst="rect">
            <a:avLst/>
          </a:prstGeom>
        </p:spPr>
      </p:pic>
      <p:pic>
        <p:nvPicPr>
          <p:cNvPr id="11" name="Picture 10"/>
          <p:cNvPicPr>
            <a:picLocks noChangeAspect="1"/>
          </p:cNvPicPr>
          <p:nvPr/>
        </p:nvPicPr>
        <p:blipFill rotWithShape="1">
          <a:blip r:embed="rId7"/>
          <a:srcRect l="11460" t="26248" r="16922" b="17071"/>
          <a:stretch/>
        </p:blipFill>
        <p:spPr>
          <a:xfrm>
            <a:off x="7810467" y="2853003"/>
            <a:ext cx="629378" cy="327274"/>
          </a:xfrm>
          <a:prstGeom prst="rect">
            <a:avLst/>
          </a:prstGeom>
        </p:spPr>
      </p:pic>
      <p:pic>
        <p:nvPicPr>
          <p:cNvPr id="12" name="Picture 11"/>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76455" y="2940280"/>
            <a:ext cx="856778" cy="293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https://encrypted-tbn0.google.com/images?q=tbn:ANd9GcTCFmF1ZbNADKnx_YrPvYGeRLWJPT5yaaCXs6RMiMtvM7eeBpgkZA"/>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633129" y="2919288"/>
            <a:ext cx="775662" cy="3379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10"/>
          <a:srcRect l="5188" t="14118" r="4980" b="15778"/>
          <a:stretch/>
        </p:blipFill>
        <p:spPr>
          <a:xfrm>
            <a:off x="1366914" y="2515487"/>
            <a:ext cx="788138" cy="212530"/>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171283" y="2526787"/>
            <a:ext cx="419508" cy="202610"/>
          </a:xfrm>
          <a:prstGeom prst="rect">
            <a:avLst/>
          </a:prstGeom>
        </p:spPr>
      </p:pic>
      <p:pic>
        <p:nvPicPr>
          <p:cNvPr id="16" name="Picture 15"/>
          <p:cNvPicPr>
            <a:picLocks noChangeAspect="1"/>
          </p:cNvPicPr>
          <p:nvPr/>
        </p:nvPicPr>
        <p:blipFill>
          <a:blip r:embed="rId12"/>
          <a:stretch>
            <a:fillRect/>
          </a:stretch>
        </p:blipFill>
        <p:spPr>
          <a:xfrm>
            <a:off x="377623" y="2893172"/>
            <a:ext cx="660872" cy="297392"/>
          </a:xfrm>
          <a:prstGeom prst="rect">
            <a:avLst/>
          </a:prstGeom>
        </p:spPr>
      </p:pic>
      <p:pic>
        <p:nvPicPr>
          <p:cNvPr id="17" name="Picture 16"/>
          <p:cNvPicPr>
            <a:picLocks noChangeAspect="1"/>
          </p:cNvPicPr>
          <p:nvPr/>
        </p:nvPicPr>
        <p:blipFill>
          <a:blip r:embed="rId13"/>
          <a:stretch>
            <a:fillRect/>
          </a:stretch>
        </p:blipFill>
        <p:spPr>
          <a:xfrm>
            <a:off x="369013" y="2479370"/>
            <a:ext cx="598934" cy="260280"/>
          </a:xfrm>
          <a:prstGeom prst="rect">
            <a:avLst/>
          </a:prstGeom>
        </p:spPr>
      </p:pic>
      <p:pic>
        <p:nvPicPr>
          <p:cNvPr id="18" name="Picture 17"/>
          <p:cNvPicPr>
            <a:picLocks noChangeAspect="1"/>
          </p:cNvPicPr>
          <p:nvPr/>
        </p:nvPicPr>
        <p:blipFill>
          <a:blip r:embed="rId14"/>
          <a:stretch>
            <a:fillRect/>
          </a:stretch>
        </p:blipFill>
        <p:spPr>
          <a:xfrm>
            <a:off x="6817296" y="2928344"/>
            <a:ext cx="617240" cy="237086"/>
          </a:xfrm>
          <a:prstGeom prst="rect">
            <a:avLst/>
          </a:prstGeom>
        </p:spPr>
      </p:pic>
      <p:pic>
        <p:nvPicPr>
          <p:cNvPr id="19" name="Picture 18"/>
          <p:cNvPicPr>
            <a:picLocks noChangeAspect="1"/>
          </p:cNvPicPr>
          <p:nvPr/>
        </p:nvPicPr>
        <p:blipFill>
          <a:blip r:embed="rId15"/>
          <a:stretch>
            <a:fillRect/>
          </a:stretch>
        </p:blipFill>
        <p:spPr>
          <a:xfrm>
            <a:off x="4698081" y="2954188"/>
            <a:ext cx="609562" cy="243824"/>
          </a:xfrm>
          <a:prstGeom prst="rect">
            <a:avLst/>
          </a:prstGeom>
        </p:spPr>
      </p:pic>
      <p:pic>
        <p:nvPicPr>
          <p:cNvPr id="20" name="Picture 19"/>
          <p:cNvPicPr>
            <a:picLocks noChangeAspect="1"/>
          </p:cNvPicPr>
          <p:nvPr/>
        </p:nvPicPr>
        <p:blipFill>
          <a:blip r:embed="rId16"/>
          <a:stretch>
            <a:fillRect/>
          </a:stretch>
        </p:blipFill>
        <p:spPr>
          <a:xfrm>
            <a:off x="2460562" y="2343720"/>
            <a:ext cx="778484" cy="495398"/>
          </a:xfrm>
          <a:prstGeom prst="rect">
            <a:avLst/>
          </a:prstGeom>
        </p:spPr>
      </p:pic>
      <p:pic>
        <p:nvPicPr>
          <p:cNvPr id="21" name="Picture 20"/>
          <p:cNvPicPr>
            <a:picLocks noChangeAspect="1"/>
          </p:cNvPicPr>
          <p:nvPr/>
        </p:nvPicPr>
        <p:blipFill>
          <a:blip r:embed="rId17"/>
          <a:stretch>
            <a:fillRect/>
          </a:stretch>
        </p:blipFill>
        <p:spPr>
          <a:xfrm>
            <a:off x="6822968" y="2460057"/>
            <a:ext cx="880116" cy="277236"/>
          </a:xfrm>
          <a:prstGeom prst="rect">
            <a:avLst/>
          </a:prstGeom>
        </p:spPr>
      </p:pic>
      <p:cxnSp>
        <p:nvCxnSpPr>
          <p:cNvPr id="25" name="Straight Connector 24"/>
          <p:cNvCxnSpPr/>
          <p:nvPr/>
        </p:nvCxnSpPr>
        <p:spPr>
          <a:xfrm>
            <a:off x="369013" y="2038864"/>
            <a:ext cx="8459204" cy="0"/>
          </a:xfrm>
          <a:prstGeom prst="line">
            <a:avLst/>
          </a:prstGeom>
          <a:ln w="12700"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69013" y="3362821"/>
            <a:ext cx="8459204" cy="0"/>
          </a:xfrm>
          <a:prstGeom prst="line">
            <a:avLst/>
          </a:prstGeom>
          <a:ln w="12700"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389448" y="3411268"/>
            <a:ext cx="3950007" cy="369332"/>
          </a:xfrm>
          <a:prstGeom prst="rect">
            <a:avLst/>
          </a:prstGeom>
        </p:spPr>
        <p:txBody>
          <a:bodyPr wrap="none" lIns="91438" tIns="45719" rIns="91438" bIns="45719">
            <a:spAutoFit/>
          </a:bodyPr>
          <a:lstStyle/>
          <a:p>
            <a:pPr algn="ctr"/>
            <a:r>
              <a:rPr lang="en-US" b="1" dirty="0" smtClean="0">
                <a:solidFill>
                  <a:srgbClr val="1E1C1C"/>
                </a:solidFill>
                <a:latin typeface="Corbel"/>
              </a:rPr>
              <a:t>Couchbase Server can be deployed as:</a:t>
            </a:r>
          </a:p>
        </p:txBody>
      </p:sp>
      <p:pic>
        <p:nvPicPr>
          <p:cNvPr id="28" name="Picture 27" descr="drum_layered_blue_JSON.eps"/>
          <p:cNvPicPr>
            <a:picLocks noChangeAspect="1"/>
          </p:cNvPicPr>
          <p:nvPr/>
        </p:nvPicPr>
        <p:blipFill>
          <a:blip r:embed="rId18"/>
          <a:stretch>
            <a:fillRect/>
          </a:stretch>
        </p:blipFill>
        <p:spPr>
          <a:xfrm>
            <a:off x="2313555" y="4187048"/>
            <a:ext cx="462970" cy="594862"/>
          </a:xfrm>
          <a:prstGeom prst="rect">
            <a:avLst/>
          </a:prstGeom>
        </p:spPr>
      </p:pic>
      <p:pic>
        <p:nvPicPr>
          <p:cNvPr id="29" name="Picture 28" descr="cache_blue.eps"/>
          <p:cNvPicPr>
            <a:picLocks noChangeAspect="1"/>
          </p:cNvPicPr>
          <p:nvPr/>
        </p:nvPicPr>
        <p:blipFill>
          <a:blip r:embed="rId19"/>
          <a:stretch>
            <a:fillRect/>
          </a:stretch>
        </p:blipFill>
        <p:spPr>
          <a:xfrm>
            <a:off x="6273292" y="4282570"/>
            <a:ext cx="635000" cy="499340"/>
          </a:xfrm>
          <a:prstGeom prst="rect">
            <a:avLst/>
          </a:prstGeom>
        </p:spPr>
      </p:pic>
      <p:pic>
        <p:nvPicPr>
          <p:cNvPr id="30" name="Picture 29" descr="key-value-store-blue2.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59233" y="4177169"/>
            <a:ext cx="473394" cy="604740"/>
          </a:xfrm>
          <a:prstGeom prst="rect">
            <a:avLst/>
          </a:prstGeom>
        </p:spPr>
      </p:pic>
      <p:sp>
        <p:nvSpPr>
          <p:cNvPr id="31" name="Rectangle 30"/>
          <p:cNvSpPr/>
          <p:nvPr/>
        </p:nvSpPr>
        <p:spPr>
          <a:xfrm>
            <a:off x="1571455" y="3817715"/>
            <a:ext cx="1898076" cy="338554"/>
          </a:xfrm>
          <a:prstGeom prst="rect">
            <a:avLst/>
          </a:prstGeom>
        </p:spPr>
        <p:txBody>
          <a:bodyPr wrap="none" lIns="91438" tIns="45719" rIns="91438" bIns="45719">
            <a:spAutoFit/>
          </a:bodyPr>
          <a:lstStyle/>
          <a:p>
            <a:r>
              <a:rPr lang="en-US" sz="1600" dirty="0">
                <a:solidFill>
                  <a:srgbClr val="1E1C1C"/>
                </a:solidFill>
                <a:latin typeface="Corbel"/>
              </a:rPr>
              <a:t>Document database</a:t>
            </a:r>
          </a:p>
        </p:txBody>
      </p:sp>
      <p:sp>
        <p:nvSpPr>
          <p:cNvPr id="32" name="Rectangle 31"/>
          <p:cNvSpPr/>
          <p:nvPr/>
        </p:nvSpPr>
        <p:spPr>
          <a:xfrm>
            <a:off x="3865485" y="3817715"/>
            <a:ext cx="1499128" cy="338554"/>
          </a:xfrm>
          <a:prstGeom prst="rect">
            <a:avLst/>
          </a:prstGeom>
        </p:spPr>
        <p:txBody>
          <a:bodyPr wrap="none" lIns="91438" tIns="45719" rIns="91438" bIns="45719">
            <a:spAutoFit/>
          </a:bodyPr>
          <a:lstStyle/>
          <a:p>
            <a:r>
              <a:rPr lang="en-US" sz="1600" dirty="0">
                <a:solidFill>
                  <a:srgbClr val="1E1C1C"/>
                </a:solidFill>
                <a:latin typeface="Corbel"/>
              </a:rPr>
              <a:t>Key-value store</a:t>
            </a:r>
          </a:p>
        </p:txBody>
      </p:sp>
      <p:sp>
        <p:nvSpPr>
          <p:cNvPr id="33" name="Rectangle 32"/>
          <p:cNvSpPr/>
          <p:nvPr/>
        </p:nvSpPr>
        <p:spPr>
          <a:xfrm>
            <a:off x="5847251" y="3817715"/>
            <a:ext cx="1672553" cy="338554"/>
          </a:xfrm>
          <a:prstGeom prst="rect">
            <a:avLst/>
          </a:prstGeom>
        </p:spPr>
        <p:txBody>
          <a:bodyPr wrap="none" lIns="91438" tIns="45719" rIns="91438" bIns="45719">
            <a:spAutoFit/>
          </a:bodyPr>
          <a:lstStyle/>
          <a:p>
            <a:r>
              <a:rPr lang="en-US" sz="1600" dirty="0">
                <a:solidFill>
                  <a:srgbClr val="1E1C1C"/>
                </a:solidFill>
                <a:latin typeface="Corbel"/>
              </a:rPr>
              <a:t>Distributed cache</a:t>
            </a:r>
          </a:p>
        </p:txBody>
      </p:sp>
    </p:spTree>
    <p:extLst>
      <p:ext uri="{BB962C8B-B14F-4D97-AF65-F5344CB8AC3E}">
        <p14:creationId xmlns:p14="http://schemas.microsoft.com/office/powerpoint/2010/main" val="156728697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t>Spark</a:t>
            </a:r>
            <a:endParaRPr lang="en-US" dirty="0" smtClean="0">
              <a:ea typeface="ＭＳ Ｐゴシック"/>
              <a:cs typeface="ＭＳ Ｐゴシック"/>
            </a:endParaRPr>
          </a:p>
        </p:txBody>
      </p:sp>
      <p:grpSp>
        <p:nvGrpSpPr>
          <p:cNvPr id="4" name="Group 3"/>
          <p:cNvGrpSpPr/>
          <p:nvPr/>
        </p:nvGrpSpPr>
        <p:grpSpPr>
          <a:xfrm>
            <a:off x="1054715" y="684284"/>
            <a:ext cx="7142037" cy="4062507"/>
            <a:chOff x="1054715" y="1028700"/>
            <a:chExt cx="7142037" cy="4062507"/>
          </a:xfrm>
        </p:grpSpPr>
        <p:pic>
          <p:nvPicPr>
            <p:cNvPr id="7" name="Picture 6" descr="mr_vs_spar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383032"/>
              <a:ext cx="6244683" cy="3708175"/>
            </a:xfrm>
            <a:prstGeom prst="rect">
              <a:avLst/>
            </a:prstGeom>
          </p:spPr>
        </p:pic>
        <p:sp>
          <p:nvSpPr>
            <p:cNvPr id="2" name="Rectangle 1"/>
            <p:cNvSpPr/>
            <p:nvPr/>
          </p:nvSpPr>
          <p:spPr>
            <a:xfrm>
              <a:off x="1054715" y="1028700"/>
              <a:ext cx="7142037" cy="22110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Rectangle 3"/>
          <p:cNvSpPr txBox="1">
            <a:spLocks noChangeArrowheads="1"/>
          </p:cNvSpPr>
          <p:nvPr/>
        </p:nvSpPr>
        <p:spPr bwMode="auto">
          <a:xfrm>
            <a:off x="122820" y="4363019"/>
            <a:ext cx="2527610" cy="712760"/>
          </a:xfrm>
          <a:prstGeom prst="rect">
            <a:avLst/>
          </a:prstGeom>
          <a:noFill/>
          <a:ln w="9525">
            <a:noFill/>
            <a:miter lim="800000"/>
            <a:headEnd/>
            <a:tailEnd/>
          </a:ln>
        </p:spPr>
        <p:txBody>
          <a:bodyPr vert="horz" wrap="square" lIns="80978" tIns="40490" rIns="80978" bIns="40490" numCol="1" anchor="t" anchorCtr="0" compatLnSpc="1">
            <a:prstTxWarp prst="textNoShape">
              <a:avLst/>
            </a:prstTxWarp>
          </a:bodyPr>
          <a:lstStyle>
            <a:lvl1pPr marL="290513" indent="-290513" algn="l" rtl="0" eaLnBrk="0" fontAlgn="base" hangingPunct="0">
              <a:spcBef>
                <a:spcPct val="20000"/>
              </a:spcBef>
              <a:spcAft>
                <a:spcPct val="0"/>
              </a:spcAft>
              <a:buClr>
                <a:schemeClr val="tx2"/>
              </a:buClr>
              <a:buSzPct val="65000"/>
              <a:buFont typeface="Wingdings" pitchFamily="2" charset="2"/>
              <a:buChar char=""/>
              <a:defRPr sz="2400">
                <a:solidFill>
                  <a:srgbClr val="000000"/>
                </a:solidFill>
                <a:latin typeface="+mn-lt"/>
                <a:ea typeface="ＭＳ Ｐゴシック" pitchFamily="-110" charset="-128"/>
                <a:cs typeface="ＭＳ Ｐゴシック" pitchFamily="-110" charset="-128"/>
              </a:defRPr>
            </a:lvl1pPr>
            <a:lvl2pPr marL="633413" indent="-228600" algn="l" rtl="0" eaLnBrk="0" fontAlgn="base" hangingPunct="0">
              <a:spcBef>
                <a:spcPct val="20000"/>
              </a:spcBef>
              <a:spcAft>
                <a:spcPct val="0"/>
              </a:spcAft>
              <a:buClr>
                <a:srgbClr val="000000"/>
              </a:buClr>
              <a:buChar char="–"/>
              <a:defRPr sz="2200">
                <a:solidFill>
                  <a:srgbClr val="000000"/>
                </a:solidFill>
                <a:latin typeface="+mn-lt"/>
                <a:ea typeface="ＭＳ Ｐゴシック" pitchFamily="-110" charset="-128"/>
                <a:cs typeface="ＭＳ Ｐゴシック"/>
              </a:defRPr>
            </a:lvl2pPr>
            <a:lvl3pPr marL="969963" indent="-222250" algn="l" rtl="0" eaLnBrk="0" fontAlgn="base" hangingPunct="0">
              <a:spcBef>
                <a:spcPct val="20000"/>
              </a:spcBef>
              <a:spcAft>
                <a:spcPct val="0"/>
              </a:spcAft>
              <a:buChar char="•"/>
              <a:defRPr sz="2000">
                <a:solidFill>
                  <a:srgbClr val="000000"/>
                </a:solidFill>
                <a:latin typeface="+mn-lt"/>
                <a:ea typeface="ＭＳ Ｐゴシック" pitchFamily="-110" charset="-128"/>
                <a:cs typeface="ＭＳ Ｐゴシック"/>
              </a:defRPr>
            </a:lvl3pPr>
            <a:lvl4pPr marL="1258888" indent="-228600" algn="l" rtl="0" eaLnBrk="0" fontAlgn="base" hangingPunct="0">
              <a:spcBef>
                <a:spcPct val="0"/>
              </a:spcBef>
              <a:spcAft>
                <a:spcPct val="0"/>
              </a:spcAft>
              <a:buClr>
                <a:srgbClr val="5F5F5F"/>
              </a:buClr>
              <a:buSzPct val="65000"/>
              <a:buFont typeface="Arial Bold" pitchFamily="34" charset="0"/>
              <a:buChar char="‒"/>
              <a:defRPr lang="en-US" dirty="0">
                <a:solidFill>
                  <a:srgbClr val="000000"/>
                </a:solidFill>
                <a:latin typeface="+mn-lt"/>
                <a:ea typeface="ＭＳ Ｐゴシック" pitchFamily="-110" charset="-128"/>
                <a:cs typeface="ＭＳ Ｐゴシック"/>
              </a:defRPr>
            </a:lvl4pPr>
            <a:lvl5pPr marL="20558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cs typeface="ＭＳ Ｐゴシック"/>
              </a:defRPr>
            </a:lvl5pPr>
            <a:lvl6pPr marL="25130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6pPr>
            <a:lvl7pPr marL="29702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7pPr>
            <a:lvl8pPr marL="34274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8pPr>
            <a:lvl9pPr marL="38846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9pPr>
          </a:lstStyle>
          <a:p>
            <a:pPr marL="0" indent="0" defTabSz="804855">
              <a:buClr>
                <a:srgbClr val="003399"/>
              </a:buClr>
              <a:buNone/>
            </a:pPr>
            <a:endParaRPr lang="en-US" sz="1600" dirty="0">
              <a:latin typeface="Arial"/>
              <a:ea typeface="ＭＳ Ｐゴシック"/>
            </a:endParaRPr>
          </a:p>
          <a:p>
            <a:pPr marL="0" indent="0" defTabSz="804855">
              <a:buClr>
                <a:srgbClr val="003399"/>
              </a:buClr>
              <a:buNone/>
            </a:pPr>
            <a:r>
              <a:rPr lang="en-US" sz="1200" b="1" dirty="0">
                <a:solidFill>
                  <a:srgbClr val="800080"/>
                </a:solidFill>
                <a:latin typeface="Lucida Sans Typewriter"/>
                <a:ea typeface="ＭＳ Ｐゴシック"/>
              </a:rPr>
              <a:t>Create</a:t>
            </a:r>
            <a:r>
              <a:rPr lang="en-US" sz="1200" dirty="0">
                <a:latin typeface="Lucida Sans Typewriter"/>
                <a:ea typeface="ＭＳ Ｐゴシック"/>
              </a:rPr>
              <a:t>: Read a log file </a:t>
            </a:r>
            <a:br>
              <a:rPr lang="en-US" sz="1200" dirty="0">
                <a:latin typeface="Lucida Sans Typewriter"/>
                <a:ea typeface="ＭＳ Ｐゴシック"/>
              </a:rPr>
            </a:br>
            <a:r>
              <a:rPr lang="en-US" sz="1100" dirty="0" err="1">
                <a:latin typeface="Lucida Sans Typewriter"/>
                <a:ea typeface="ＭＳ Ｐゴシック"/>
              </a:rPr>
              <a:t>sc.textFile</a:t>
            </a:r>
            <a:r>
              <a:rPr lang="en-US" sz="1100" dirty="0">
                <a:latin typeface="Lucida Sans Typewriter"/>
                <a:ea typeface="ＭＳ Ｐゴシック"/>
              </a:rPr>
              <a:t>(“</a:t>
            </a:r>
            <a:r>
              <a:rPr lang="en-US" sz="1100" dirty="0" err="1">
                <a:latin typeface="Lucida Sans Typewriter"/>
                <a:ea typeface="ＭＳ Ｐゴシック"/>
              </a:rPr>
              <a:t>server.log</a:t>
            </a:r>
            <a:r>
              <a:rPr lang="en-US" sz="1100" dirty="0">
                <a:latin typeface="Lucida Sans Typewriter"/>
                <a:ea typeface="ＭＳ Ｐゴシック"/>
              </a:rPr>
              <a:t>”)</a:t>
            </a:r>
          </a:p>
        </p:txBody>
      </p:sp>
      <p:sp>
        <p:nvSpPr>
          <p:cNvPr id="10" name="Rectangle 3"/>
          <p:cNvSpPr txBox="1">
            <a:spLocks noChangeArrowheads="1"/>
          </p:cNvSpPr>
          <p:nvPr/>
        </p:nvSpPr>
        <p:spPr bwMode="auto">
          <a:xfrm>
            <a:off x="2650430" y="4664197"/>
            <a:ext cx="2527610" cy="427010"/>
          </a:xfrm>
          <a:prstGeom prst="rect">
            <a:avLst/>
          </a:prstGeom>
          <a:noFill/>
          <a:ln w="9525">
            <a:noFill/>
            <a:miter lim="800000"/>
            <a:headEnd/>
            <a:tailEnd/>
          </a:ln>
        </p:spPr>
        <p:txBody>
          <a:bodyPr vert="horz" wrap="square" lIns="80978" tIns="40490" rIns="80978" bIns="40490" numCol="1" anchor="t" anchorCtr="0" compatLnSpc="1">
            <a:prstTxWarp prst="textNoShape">
              <a:avLst/>
            </a:prstTxWarp>
          </a:bodyPr>
          <a:lstStyle>
            <a:lvl1pPr marL="290513" indent="-290513" algn="l" rtl="0" eaLnBrk="0" fontAlgn="base" hangingPunct="0">
              <a:spcBef>
                <a:spcPct val="20000"/>
              </a:spcBef>
              <a:spcAft>
                <a:spcPct val="0"/>
              </a:spcAft>
              <a:buClr>
                <a:schemeClr val="tx2"/>
              </a:buClr>
              <a:buSzPct val="65000"/>
              <a:buFont typeface="Wingdings" pitchFamily="2" charset="2"/>
              <a:buChar char=""/>
              <a:defRPr sz="2400">
                <a:solidFill>
                  <a:srgbClr val="000000"/>
                </a:solidFill>
                <a:latin typeface="+mn-lt"/>
                <a:ea typeface="ＭＳ Ｐゴシック" pitchFamily="-110" charset="-128"/>
                <a:cs typeface="ＭＳ Ｐゴシック" pitchFamily="-110" charset="-128"/>
              </a:defRPr>
            </a:lvl1pPr>
            <a:lvl2pPr marL="633413" indent="-228600" algn="l" rtl="0" eaLnBrk="0" fontAlgn="base" hangingPunct="0">
              <a:spcBef>
                <a:spcPct val="20000"/>
              </a:spcBef>
              <a:spcAft>
                <a:spcPct val="0"/>
              </a:spcAft>
              <a:buClr>
                <a:srgbClr val="000000"/>
              </a:buClr>
              <a:buChar char="–"/>
              <a:defRPr sz="2200">
                <a:solidFill>
                  <a:srgbClr val="000000"/>
                </a:solidFill>
                <a:latin typeface="+mn-lt"/>
                <a:ea typeface="ＭＳ Ｐゴシック" pitchFamily="-110" charset="-128"/>
                <a:cs typeface="ＭＳ Ｐゴシック"/>
              </a:defRPr>
            </a:lvl2pPr>
            <a:lvl3pPr marL="969963" indent="-222250" algn="l" rtl="0" eaLnBrk="0" fontAlgn="base" hangingPunct="0">
              <a:spcBef>
                <a:spcPct val="20000"/>
              </a:spcBef>
              <a:spcAft>
                <a:spcPct val="0"/>
              </a:spcAft>
              <a:buChar char="•"/>
              <a:defRPr sz="2000">
                <a:solidFill>
                  <a:srgbClr val="000000"/>
                </a:solidFill>
                <a:latin typeface="+mn-lt"/>
                <a:ea typeface="ＭＳ Ｐゴシック" pitchFamily="-110" charset="-128"/>
                <a:cs typeface="ＭＳ Ｐゴシック"/>
              </a:defRPr>
            </a:lvl3pPr>
            <a:lvl4pPr marL="1258888" indent="-228600" algn="l" rtl="0" eaLnBrk="0" fontAlgn="base" hangingPunct="0">
              <a:spcBef>
                <a:spcPct val="0"/>
              </a:spcBef>
              <a:spcAft>
                <a:spcPct val="0"/>
              </a:spcAft>
              <a:buClr>
                <a:srgbClr val="5F5F5F"/>
              </a:buClr>
              <a:buSzPct val="65000"/>
              <a:buFont typeface="Arial Bold" pitchFamily="34" charset="0"/>
              <a:buChar char="‒"/>
              <a:defRPr lang="en-US" dirty="0">
                <a:solidFill>
                  <a:srgbClr val="000000"/>
                </a:solidFill>
                <a:latin typeface="+mn-lt"/>
                <a:ea typeface="ＭＳ Ｐゴシック" pitchFamily="-110" charset="-128"/>
                <a:cs typeface="ＭＳ Ｐゴシック"/>
              </a:defRPr>
            </a:lvl4pPr>
            <a:lvl5pPr marL="20558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cs typeface="ＭＳ Ｐゴシック"/>
              </a:defRPr>
            </a:lvl5pPr>
            <a:lvl6pPr marL="25130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6pPr>
            <a:lvl7pPr marL="29702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7pPr>
            <a:lvl8pPr marL="34274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8pPr>
            <a:lvl9pPr marL="38846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9pPr>
          </a:lstStyle>
          <a:p>
            <a:pPr marL="0" indent="0" defTabSz="804855">
              <a:buClr>
                <a:srgbClr val="003399"/>
              </a:buClr>
              <a:buNone/>
            </a:pPr>
            <a:r>
              <a:rPr lang="en-US" sz="1200" b="1" dirty="0">
                <a:solidFill>
                  <a:srgbClr val="800080"/>
                </a:solidFill>
                <a:latin typeface="Lucida Sans Typewriter"/>
                <a:ea typeface="ＭＳ Ｐゴシック"/>
              </a:rPr>
              <a:t>Filter</a:t>
            </a:r>
            <a:r>
              <a:rPr lang="en-US" sz="1200" dirty="0">
                <a:latin typeface="Lucida Sans Typewriter"/>
                <a:ea typeface="ＭＳ Ｐゴシック"/>
              </a:rPr>
              <a:t>: Keep lines starting with "ERROR"</a:t>
            </a:r>
          </a:p>
        </p:txBody>
      </p:sp>
      <p:sp>
        <p:nvSpPr>
          <p:cNvPr id="11" name="Rectangle 3"/>
          <p:cNvSpPr txBox="1">
            <a:spLocks noChangeArrowheads="1"/>
          </p:cNvSpPr>
          <p:nvPr/>
        </p:nvSpPr>
        <p:spPr bwMode="auto">
          <a:xfrm>
            <a:off x="4700762" y="4687585"/>
            <a:ext cx="2527610" cy="403622"/>
          </a:xfrm>
          <a:prstGeom prst="rect">
            <a:avLst/>
          </a:prstGeom>
          <a:noFill/>
          <a:ln w="9525">
            <a:noFill/>
            <a:miter lim="800000"/>
            <a:headEnd/>
            <a:tailEnd/>
          </a:ln>
        </p:spPr>
        <p:txBody>
          <a:bodyPr vert="horz" wrap="square" lIns="80978" tIns="40490" rIns="80978" bIns="40490" numCol="1" anchor="t" anchorCtr="0" compatLnSpc="1">
            <a:prstTxWarp prst="textNoShape">
              <a:avLst/>
            </a:prstTxWarp>
          </a:bodyPr>
          <a:lstStyle>
            <a:lvl1pPr marL="290513" indent="-290513" algn="l" rtl="0" eaLnBrk="0" fontAlgn="base" hangingPunct="0">
              <a:spcBef>
                <a:spcPct val="20000"/>
              </a:spcBef>
              <a:spcAft>
                <a:spcPct val="0"/>
              </a:spcAft>
              <a:buClr>
                <a:schemeClr val="tx2"/>
              </a:buClr>
              <a:buSzPct val="65000"/>
              <a:buFont typeface="Wingdings" pitchFamily="2" charset="2"/>
              <a:buChar char=""/>
              <a:defRPr sz="2400">
                <a:solidFill>
                  <a:srgbClr val="000000"/>
                </a:solidFill>
                <a:latin typeface="+mn-lt"/>
                <a:ea typeface="ＭＳ Ｐゴシック" pitchFamily="-110" charset="-128"/>
                <a:cs typeface="ＭＳ Ｐゴシック" pitchFamily="-110" charset="-128"/>
              </a:defRPr>
            </a:lvl1pPr>
            <a:lvl2pPr marL="633413" indent="-228600" algn="l" rtl="0" eaLnBrk="0" fontAlgn="base" hangingPunct="0">
              <a:spcBef>
                <a:spcPct val="20000"/>
              </a:spcBef>
              <a:spcAft>
                <a:spcPct val="0"/>
              </a:spcAft>
              <a:buClr>
                <a:srgbClr val="000000"/>
              </a:buClr>
              <a:buChar char="–"/>
              <a:defRPr sz="2200">
                <a:solidFill>
                  <a:srgbClr val="000000"/>
                </a:solidFill>
                <a:latin typeface="+mn-lt"/>
                <a:ea typeface="ＭＳ Ｐゴシック" pitchFamily="-110" charset="-128"/>
                <a:cs typeface="ＭＳ Ｐゴシック"/>
              </a:defRPr>
            </a:lvl2pPr>
            <a:lvl3pPr marL="969963" indent="-222250" algn="l" rtl="0" eaLnBrk="0" fontAlgn="base" hangingPunct="0">
              <a:spcBef>
                <a:spcPct val="20000"/>
              </a:spcBef>
              <a:spcAft>
                <a:spcPct val="0"/>
              </a:spcAft>
              <a:buChar char="•"/>
              <a:defRPr sz="2000">
                <a:solidFill>
                  <a:srgbClr val="000000"/>
                </a:solidFill>
                <a:latin typeface="+mn-lt"/>
                <a:ea typeface="ＭＳ Ｐゴシック" pitchFamily="-110" charset="-128"/>
                <a:cs typeface="ＭＳ Ｐゴシック"/>
              </a:defRPr>
            </a:lvl3pPr>
            <a:lvl4pPr marL="1258888" indent="-228600" algn="l" rtl="0" eaLnBrk="0" fontAlgn="base" hangingPunct="0">
              <a:spcBef>
                <a:spcPct val="0"/>
              </a:spcBef>
              <a:spcAft>
                <a:spcPct val="0"/>
              </a:spcAft>
              <a:buClr>
                <a:srgbClr val="5F5F5F"/>
              </a:buClr>
              <a:buSzPct val="65000"/>
              <a:buFont typeface="Arial Bold" pitchFamily="34" charset="0"/>
              <a:buChar char="‒"/>
              <a:defRPr lang="en-US" dirty="0">
                <a:solidFill>
                  <a:srgbClr val="000000"/>
                </a:solidFill>
                <a:latin typeface="+mn-lt"/>
                <a:ea typeface="ＭＳ Ｐゴシック" pitchFamily="-110" charset="-128"/>
                <a:cs typeface="ＭＳ Ｐゴシック"/>
              </a:defRPr>
            </a:lvl4pPr>
            <a:lvl5pPr marL="20558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cs typeface="ＭＳ Ｐゴシック"/>
              </a:defRPr>
            </a:lvl5pPr>
            <a:lvl6pPr marL="25130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6pPr>
            <a:lvl7pPr marL="29702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7pPr>
            <a:lvl8pPr marL="34274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8pPr>
            <a:lvl9pPr marL="38846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9pPr>
          </a:lstStyle>
          <a:p>
            <a:pPr marL="0" indent="0" defTabSz="804855">
              <a:buClr>
                <a:srgbClr val="003399"/>
              </a:buClr>
              <a:buNone/>
            </a:pPr>
            <a:r>
              <a:rPr lang="en-US" sz="1200" b="1" dirty="0">
                <a:solidFill>
                  <a:srgbClr val="800080"/>
                </a:solidFill>
                <a:latin typeface="Lucida Sans Typewriter"/>
                <a:ea typeface="ＭＳ Ｐゴシック"/>
              </a:rPr>
              <a:t>Filter</a:t>
            </a:r>
            <a:r>
              <a:rPr lang="en-US" sz="1200" dirty="0">
                <a:latin typeface="Lucida Sans Typewriter"/>
                <a:ea typeface="ＭＳ Ｐゴシック"/>
              </a:rPr>
              <a:t>: Keep lines containing </a:t>
            </a:r>
            <a:r>
              <a:rPr lang="en-US" sz="1200" dirty="0" smtClean="0">
                <a:latin typeface="Lucida Sans Typewriter"/>
                <a:ea typeface="ＭＳ Ｐゴシック"/>
              </a:rPr>
              <a:t>”system5"</a:t>
            </a:r>
            <a:endParaRPr lang="en-US" sz="1200" dirty="0">
              <a:latin typeface="Lucida Sans Typewriter"/>
              <a:ea typeface="ＭＳ Ｐゴシック"/>
            </a:endParaRPr>
          </a:p>
        </p:txBody>
      </p:sp>
      <p:sp>
        <p:nvSpPr>
          <p:cNvPr id="12" name="Rectangle 3"/>
          <p:cNvSpPr txBox="1">
            <a:spLocks noChangeArrowheads="1"/>
          </p:cNvSpPr>
          <p:nvPr/>
        </p:nvSpPr>
        <p:spPr bwMode="auto">
          <a:xfrm>
            <a:off x="6737259" y="4687585"/>
            <a:ext cx="2331404" cy="403622"/>
          </a:xfrm>
          <a:prstGeom prst="rect">
            <a:avLst/>
          </a:prstGeom>
          <a:noFill/>
          <a:ln w="9525">
            <a:noFill/>
            <a:miter lim="800000"/>
            <a:headEnd/>
            <a:tailEnd/>
          </a:ln>
        </p:spPr>
        <p:txBody>
          <a:bodyPr vert="horz" wrap="square" lIns="80978" tIns="40490" rIns="80978" bIns="40490" numCol="1" anchor="t" anchorCtr="0" compatLnSpc="1">
            <a:prstTxWarp prst="textNoShape">
              <a:avLst/>
            </a:prstTxWarp>
          </a:bodyPr>
          <a:lstStyle>
            <a:lvl1pPr marL="290513" indent="-290513" algn="l" rtl="0" eaLnBrk="0" fontAlgn="base" hangingPunct="0">
              <a:spcBef>
                <a:spcPct val="20000"/>
              </a:spcBef>
              <a:spcAft>
                <a:spcPct val="0"/>
              </a:spcAft>
              <a:buClr>
                <a:schemeClr val="tx2"/>
              </a:buClr>
              <a:buSzPct val="65000"/>
              <a:buFont typeface="Wingdings" pitchFamily="2" charset="2"/>
              <a:buChar char=""/>
              <a:defRPr sz="2400">
                <a:solidFill>
                  <a:srgbClr val="000000"/>
                </a:solidFill>
                <a:latin typeface="+mn-lt"/>
                <a:ea typeface="ＭＳ Ｐゴシック" pitchFamily="-110" charset="-128"/>
                <a:cs typeface="ＭＳ Ｐゴシック" pitchFamily="-110" charset="-128"/>
              </a:defRPr>
            </a:lvl1pPr>
            <a:lvl2pPr marL="633413" indent="-228600" algn="l" rtl="0" eaLnBrk="0" fontAlgn="base" hangingPunct="0">
              <a:spcBef>
                <a:spcPct val="20000"/>
              </a:spcBef>
              <a:spcAft>
                <a:spcPct val="0"/>
              </a:spcAft>
              <a:buClr>
                <a:srgbClr val="000000"/>
              </a:buClr>
              <a:buChar char="–"/>
              <a:defRPr sz="2200">
                <a:solidFill>
                  <a:srgbClr val="000000"/>
                </a:solidFill>
                <a:latin typeface="+mn-lt"/>
                <a:ea typeface="ＭＳ Ｐゴシック" pitchFamily="-110" charset="-128"/>
                <a:cs typeface="ＭＳ Ｐゴシック"/>
              </a:defRPr>
            </a:lvl2pPr>
            <a:lvl3pPr marL="969963" indent="-222250" algn="l" rtl="0" eaLnBrk="0" fontAlgn="base" hangingPunct="0">
              <a:spcBef>
                <a:spcPct val="20000"/>
              </a:spcBef>
              <a:spcAft>
                <a:spcPct val="0"/>
              </a:spcAft>
              <a:buChar char="•"/>
              <a:defRPr sz="2000">
                <a:solidFill>
                  <a:srgbClr val="000000"/>
                </a:solidFill>
                <a:latin typeface="+mn-lt"/>
                <a:ea typeface="ＭＳ Ｐゴシック" pitchFamily="-110" charset="-128"/>
                <a:cs typeface="ＭＳ Ｐゴシック"/>
              </a:defRPr>
            </a:lvl3pPr>
            <a:lvl4pPr marL="1258888" indent="-228600" algn="l" rtl="0" eaLnBrk="0" fontAlgn="base" hangingPunct="0">
              <a:spcBef>
                <a:spcPct val="0"/>
              </a:spcBef>
              <a:spcAft>
                <a:spcPct val="0"/>
              </a:spcAft>
              <a:buClr>
                <a:srgbClr val="5F5F5F"/>
              </a:buClr>
              <a:buSzPct val="65000"/>
              <a:buFont typeface="Arial Bold" pitchFamily="34" charset="0"/>
              <a:buChar char="‒"/>
              <a:defRPr lang="en-US" dirty="0">
                <a:solidFill>
                  <a:srgbClr val="000000"/>
                </a:solidFill>
                <a:latin typeface="+mn-lt"/>
                <a:ea typeface="ＭＳ Ｐゴシック" pitchFamily="-110" charset="-128"/>
                <a:cs typeface="ＭＳ Ｐゴシック"/>
              </a:defRPr>
            </a:lvl4pPr>
            <a:lvl5pPr marL="20558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cs typeface="ＭＳ Ｐゴシック"/>
              </a:defRPr>
            </a:lvl5pPr>
            <a:lvl6pPr marL="25130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6pPr>
            <a:lvl7pPr marL="29702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7pPr>
            <a:lvl8pPr marL="34274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8pPr>
            <a:lvl9pPr marL="3884613" indent="-230188" algn="l" rtl="0" eaLnBrk="0" fontAlgn="base" hangingPunct="0">
              <a:spcBef>
                <a:spcPct val="20000"/>
              </a:spcBef>
              <a:spcAft>
                <a:spcPct val="0"/>
              </a:spcAft>
              <a:buClr>
                <a:schemeClr val="tx1"/>
              </a:buClr>
              <a:defRPr sz="800">
                <a:solidFill>
                  <a:schemeClr val="tx1"/>
                </a:solidFill>
                <a:latin typeface="Times New Roman" pitchFamily="-110" charset="0"/>
                <a:ea typeface="ＭＳ Ｐゴシック" pitchFamily="-110" charset="-128"/>
              </a:defRPr>
            </a:lvl9pPr>
          </a:lstStyle>
          <a:p>
            <a:pPr marL="0" indent="0" defTabSz="804855">
              <a:buClr>
                <a:srgbClr val="003399"/>
              </a:buClr>
              <a:buNone/>
            </a:pPr>
            <a:r>
              <a:rPr lang="en-US" sz="1200" b="1" dirty="0">
                <a:solidFill>
                  <a:srgbClr val="800080"/>
                </a:solidFill>
                <a:latin typeface="Lucida Sans Typewriter"/>
                <a:ea typeface="ＭＳ Ｐゴシック"/>
              </a:rPr>
              <a:t>Action</a:t>
            </a:r>
            <a:r>
              <a:rPr lang="en-US" sz="1200" dirty="0">
                <a:latin typeface="Lucida Sans Typewriter"/>
                <a:ea typeface="ＭＳ Ｐゴシック"/>
              </a:rPr>
              <a:t>: Write result to storage</a:t>
            </a:r>
          </a:p>
          <a:p>
            <a:pPr marL="0" indent="0" defTabSz="804855">
              <a:buClr>
                <a:srgbClr val="003399"/>
              </a:buClr>
              <a:buNone/>
            </a:pPr>
            <a:endParaRPr lang="en-US" sz="1200" dirty="0">
              <a:latin typeface="Arial"/>
              <a:ea typeface="ＭＳ Ｐゴシック"/>
            </a:endParaRPr>
          </a:p>
        </p:txBody>
      </p:sp>
      <p:sp>
        <p:nvSpPr>
          <p:cNvPr id="36866" name="Rectangle 3"/>
          <p:cNvSpPr>
            <a:spLocks noGrp="1" noChangeArrowheads="1"/>
          </p:cNvSpPr>
          <p:nvPr>
            <p:ph type="body" idx="1"/>
          </p:nvPr>
        </p:nvSpPr>
        <p:spPr>
          <a:xfrm>
            <a:off x="265025" y="610044"/>
            <a:ext cx="8685561" cy="2234808"/>
          </a:xfrm>
        </p:spPr>
        <p:txBody>
          <a:bodyPr/>
          <a:lstStyle/>
          <a:p>
            <a:r>
              <a:rPr lang="en-US" sz="1900" dirty="0" smtClean="0">
                <a:ea typeface="ＭＳ Ｐゴシック"/>
                <a:cs typeface="ＭＳ Ｐゴシック"/>
              </a:rPr>
              <a:t>RDD </a:t>
            </a:r>
            <a:r>
              <a:rPr lang="en-US" sz="1900" dirty="0">
                <a:ea typeface="ＭＳ Ｐゴシック"/>
                <a:cs typeface="ＭＳ Ｐゴシック"/>
              </a:rPr>
              <a:t>is </a:t>
            </a:r>
            <a:r>
              <a:rPr lang="en-US" sz="1900" b="1" dirty="0">
                <a:solidFill>
                  <a:schemeClr val="accent2"/>
                </a:solidFill>
                <a:ea typeface="ＭＳ Ｐゴシック"/>
                <a:cs typeface="ＭＳ Ｐゴシック"/>
              </a:rPr>
              <a:t>created</a:t>
            </a:r>
            <a:r>
              <a:rPr lang="en-US" sz="1900" dirty="0">
                <a:ea typeface="ＭＳ Ｐゴシック"/>
                <a:cs typeface="ＭＳ Ｐゴシック"/>
              </a:rPr>
              <a:t> by either:</a:t>
            </a:r>
          </a:p>
          <a:p>
            <a:pPr lvl="1"/>
            <a:r>
              <a:rPr lang="en-US" dirty="0">
                <a:ea typeface="ＭＳ Ｐゴシック"/>
              </a:rPr>
              <a:t>Loading an external </a:t>
            </a:r>
            <a:r>
              <a:rPr lang="en-US" dirty="0" smtClean="0">
                <a:ea typeface="ＭＳ Ｐゴシック"/>
              </a:rPr>
              <a:t>dataset or RDD</a:t>
            </a:r>
            <a:endParaRPr lang="en-US" dirty="0">
              <a:ea typeface="ＭＳ Ｐゴシック"/>
              <a:cs typeface="ＭＳ Ｐゴシック"/>
            </a:endParaRPr>
          </a:p>
          <a:p>
            <a:r>
              <a:rPr lang="en-US" sz="1900" dirty="0">
                <a:ea typeface="ＭＳ Ｐゴシック"/>
                <a:cs typeface="ＭＳ Ｐゴシック"/>
              </a:rPr>
              <a:t>RDD is </a:t>
            </a:r>
            <a:r>
              <a:rPr lang="en-US" sz="1900" b="1" dirty="0">
                <a:solidFill>
                  <a:schemeClr val="accent2"/>
                </a:solidFill>
                <a:ea typeface="ＭＳ Ｐゴシック"/>
                <a:cs typeface="ＭＳ Ｐゴシック"/>
              </a:rPr>
              <a:t>transformed</a:t>
            </a:r>
            <a:r>
              <a:rPr lang="en-US" sz="1900" dirty="0">
                <a:ea typeface="ＭＳ Ｐゴシック"/>
                <a:cs typeface="ＭＳ Ｐゴシック"/>
              </a:rPr>
              <a:t>:</a:t>
            </a:r>
          </a:p>
          <a:p>
            <a:pPr lvl="1"/>
            <a:r>
              <a:rPr lang="en-US" dirty="0" smtClean="0">
                <a:ea typeface="ＭＳ Ｐゴシック"/>
              </a:rPr>
              <a:t>Result</a:t>
            </a:r>
            <a:r>
              <a:rPr lang="en-US" dirty="0">
                <a:ea typeface="ＭＳ Ｐゴシック"/>
              </a:rPr>
              <a:t>: A </a:t>
            </a:r>
            <a:r>
              <a:rPr lang="en-US" b="1" dirty="0">
                <a:solidFill>
                  <a:schemeClr val="accent2"/>
                </a:solidFill>
                <a:ea typeface="ＭＳ Ｐゴシック"/>
              </a:rPr>
              <a:t>new </a:t>
            </a:r>
            <a:r>
              <a:rPr lang="en-US" b="1" dirty="0" smtClean="0">
                <a:solidFill>
                  <a:schemeClr val="accent2"/>
                </a:solidFill>
                <a:ea typeface="ＭＳ Ｐゴシック"/>
              </a:rPr>
              <a:t>RDD</a:t>
            </a:r>
            <a:endParaRPr lang="en-US" b="1" baseline="30000" dirty="0">
              <a:solidFill>
                <a:schemeClr val="accent2"/>
              </a:solidFill>
              <a:ea typeface="ＭＳ Ｐゴシック"/>
            </a:endParaRPr>
          </a:p>
          <a:p>
            <a:pPr lvl="1"/>
            <a:r>
              <a:rPr lang="en-US" dirty="0" smtClean="0">
                <a:ea typeface="ＭＳ Ｐゴシック"/>
              </a:rPr>
              <a:t>Sequence </a:t>
            </a:r>
            <a:r>
              <a:rPr lang="en-US" dirty="0">
                <a:ea typeface="ＭＳ Ｐゴシック"/>
              </a:rPr>
              <a:t>of </a:t>
            </a:r>
            <a:r>
              <a:rPr lang="en-US" dirty="0" smtClean="0">
                <a:ea typeface="ＭＳ Ｐゴシック"/>
              </a:rPr>
              <a:t>transformations</a:t>
            </a:r>
            <a:endParaRPr lang="en-US" sz="500" dirty="0">
              <a:ea typeface="ＭＳ Ｐゴシック"/>
            </a:endParaRPr>
          </a:p>
          <a:p>
            <a:r>
              <a:rPr lang="en-US" sz="1900" dirty="0">
                <a:ea typeface="ＭＳ Ｐゴシック"/>
                <a:cs typeface="ＭＳ Ｐゴシック"/>
              </a:rPr>
              <a:t>Data is eventually </a:t>
            </a:r>
            <a:r>
              <a:rPr lang="en-US" sz="1900" b="1" dirty="0">
                <a:solidFill>
                  <a:schemeClr val="accent2"/>
                </a:solidFill>
                <a:ea typeface="ＭＳ Ｐゴシック"/>
                <a:cs typeface="ＭＳ Ｐゴシック"/>
              </a:rPr>
              <a:t>extracted</a:t>
            </a:r>
            <a:endParaRPr lang="en-US" sz="1900" dirty="0">
              <a:ea typeface="ＭＳ Ｐゴシック"/>
              <a:cs typeface="ＭＳ Ｐゴシック"/>
            </a:endParaRPr>
          </a:p>
          <a:p>
            <a:pPr lvl="1"/>
            <a:r>
              <a:rPr lang="en-US" dirty="0">
                <a:ea typeface="ＭＳ Ｐゴシック"/>
              </a:rPr>
              <a:t>By an </a:t>
            </a:r>
            <a:r>
              <a:rPr lang="en-US" b="1" dirty="0">
                <a:solidFill>
                  <a:schemeClr val="accent2"/>
                </a:solidFill>
                <a:ea typeface="ＭＳ Ｐゴシック"/>
              </a:rPr>
              <a:t>action</a:t>
            </a:r>
            <a:r>
              <a:rPr lang="en-US" dirty="0">
                <a:ea typeface="ＭＳ Ｐゴシック"/>
              </a:rPr>
              <a:t> on an RDD</a:t>
            </a:r>
            <a:endParaRPr lang="en-US" dirty="0"/>
          </a:p>
        </p:txBody>
      </p:sp>
      <p:pic>
        <p:nvPicPr>
          <p:cNvPr id="13" name="Picture 12" descr="CouchbaseLogo.RGB_STANDAR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119" y="4307349"/>
            <a:ext cx="897135" cy="269141"/>
          </a:xfrm>
          <a:prstGeom prst="rect">
            <a:avLst/>
          </a:prstGeom>
          <a:solidFill>
            <a:schemeClr val="bg1"/>
          </a:solidFill>
          <a:ln>
            <a:solidFill>
              <a:schemeClr val="tx1"/>
            </a:solidFill>
          </a:ln>
        </p:spPr>
      </p:pic>
      <p:sp>
        <p:nvSpPr>
          <p:cNvPr id="6" name="Rectangle 5"/>
          <p:cNvSpPr/>
          <p:nvPr/>
        </p:nvSpPr>
        <p:spPr>
          <a:xfrm>
            <a:off x="4783792" y="1599951"/>
            <a:ext cx="3993401" cy="523220"/>
          </a:xfrm>
          <a:prstGeom prst="rect">
            <a:avLst/>
          </a:prstGeom>
          <a:noFill/>
        </p:spPr>
        <p:txBody>
          <a:bodyPr wrap="none" lIns="91440" tIns="45720" rIns="91440" bIns="45720">
            <a:spAutoFit/>
          </a:bodyPr>
          <a:lstStyle/>
          <a:p>
            <a:pPr algn="ctr"/>
            <a:r>
              <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Reduce disk dependency</a:t>
            </a:r>
            <a:endPar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24212186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a:t>
            </a:r>
            <a:r>
              <a:rPr lang="en-US" dirty="0" err="1" smtClean="0"/>
              <a:t>SparkSQL</a:t>
            </a:r>
            <a:r>
              <a:rPr lang="en-US" dirty="0" smtClean="0"/>
              <a:t>)</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smtClean="0"/>
              <a:t>Distributed collection of data organized in named </a:t>
            </a:r>
            <a:r>
              <a:rPr lang="en-US" dirty="0" err="1" smtClean="0"/>
              <a:t>colums</a:t>
            </a:r>
            <a:endParaRPr lang="en-US" dirty="0" smtClean="0"/>
          </a:p>
          <a:p>
            <a:endParaRPr lang="en-US" dirty="0" smtClean="0"/>
          </a:p>
          <a:p>
            <a:pPr algn="ctr"/>
            <a:r>
              <a:rPr lang="en-US" b="1" dirty="0" err="1" smtClean="0"/>
              <a:t>DataFrame</a:t>
            </a:r>
            <a:r>
              <a:rPr lang="en-US" b="1" dirty="0" smtClean="0"/>
              <a:t> = “RDD + Schema”</a:t>
            </a:r>
          </a:p>
          <a:p>
            <a:endParaRPr lang="en-US" dirty="0"/>
          </a:p>
          <a:p>
            <a:pPr marL="342900" indent="-342900">
              <a:buFont typeface="Arial"/>
              <a:buChar char="•"/>
            </a:pPr>
            <a:r>
              <a:rPr lang="en-US" dirty="0" smtClean="0"/>
              <a:t>Perform SQL Queries on </a:t>
            </a:r>
            <a:br>
              <a:rPr lang="en-US" dirty="0" smtClean="0"/>
            </a:br>
            <a:r>
              <a:rPr lang="en-US" dirty="0" smtClean="0"/>
              <a:t>top of your data</a:t>
            </a:r>
            <a:br>
              <a:rPr lang="en-US" dirty="0" smtClean="0"/>
            </a:br>
            <a:endParaRPr lang="en-US" dirty="0" smtClean="0"/>
          </a:p>
        </p:txBody>
      </p:sp>
      <p:pic>
        <p:nvPicPr>
          <p:cNvPr id="5" name="Picture 4" descr="Screen Shot 2016-05-25 at 16.5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250" y="2273244"/>
            <a:ext cx="4734494" cy="2163925"/>
          </a:xfrm>
          <a:prstGeom prst="rect">
            <a:avLst/>
          </a:prstGeom>
        </p:spPr>
      </p:pic>
      <p:sp>
        <p:nvSpPr>
          <p:cNvPr id="6" name="TextBox 5"/>
          <p:cNvSpPr txBox="1"/>
          <p:nvPr/>
        </p:nvSpPr>
        <p:spPr>
          <a:xfrm>
            <a:off x="1584785" y="4733122"/>
            <a:ext cx="8333241" cy="276999"/>
          </a:xfrm>
          <a:prstGeom prst="rect">
            <a:avLst/>
          </a:prstGeom>
          <a:noFill/>
        </p:spPr>
        <p:txBody>
          <a:bodyPr wrap="square" rtlCol="0">
            <a:spAutoFit/>
          </a:bodyPr>
          <a:lstStyle/>
          <a:p>
            <a:r>
              <a:rPr lang="en-US" sz="1200" dirty="0" smtClean="0">
                <a:solidFill>
                  <a:schemeClr val="bg1">
                    <a:lumMod val="65000"/>
                  </a:schemeClr>
                </a:solidFill>
              </a:rPr>
              <a:t>From https</a:t>
            </a:r>
            <a:r>
              <a:rPr lang="en-US" sz="1200" dirty="0">
                <a:solidFill>
                  <a:schemeClr val="bg1">
                    <a:lumMod val="65000"/>
                  </a:schemeClr>
                </a:solidFill>
              </a:rPr>
              <a:t>://</a:t>
            </a:r>
            <a:r>
              <a:rPr lang="en-US" sz="1200" dirty="0" err="1">
                <a:solidFill>
                  <a:schemeClr val="bg1">
                    <a:lumMod val="65000"/>
                  </a:schemeClr>
                </a:solidFill>
              </a:rPr>
              <a:t>databricks.com</a:t>
            </a:r>
            <a:r>
              <a:rPr lang="en-US" sz="1200" dirty="0">
                <a:solidFill>
                  <a:schemeClr val="bg1">
                    <a:lumMod val="65000"/>
                  </a:schemeClr>
                </a:solidFill>
              </a:rPr>
              <a:t>/blog/2015/02/17/introducing-dataframes-in-spark-for-large-scale-data-science.html</a:t>
            </a:r>
          </a:p>
        </p:txBody>
      </p:sp>
    </p:spTree>
    <p:extLst>
      <p:ext uri="{BB962C8B-B14F-4D97-AF65-F5344CB8AC3E}">
        <p14:creationId xmlns:p14="http://schemas.microsoft.com/office/powerpoint/2010/main" val="23607623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err="1" smtClean="0"/>
              <a:t>Typesafe</a:t>
            </a:r>
            <a:r>
              <a:rPr lang="en-US" dirty="0" smtClean="0"/>
              <a:t> programming on top of </a:t>
            </a:r>
            <a:r>
              <a:rPr lang="en-US" dirty="0" err="1" smtClean="0"/>
              <a:t>DataFrames</a:t>
            </a:r>
            <a:endParaRPr lang="en-US" dirty="0" smtClean="0"/>
          </a:p>
          <a:p>
            <a:pPr marL="342900" indent="-342900">
              <a:buFont typeface="Arial"/>
              <a:buChar char="•"/>
            </a:pPr>
            <a:r>
              <a:rPr lang="en-US" dirty="0" smtClean="0"/>
              <a:t>Initial support in Spark 1.6, likely to be extended in 2.0</a:t>
            </a:r>
          </a:p>
          <a:p>
            <a:pPr marL="342900" indent="-342900">
              <a:buFont typeface="Arial"/>
              <a:buChar char="•"/>
            </a:pPr>
            <a:endParaRPr lang="en-US" dirty="0"/>
          </a:p>
          <a:p>
            <a:pPr marL="342900" indent="-342900">
              <a:buFont typeface="Arial"/>
              <a:buChar char="•"/>
            </a:pPr>
            <a:r>
              <a:rPr lang="en-US" dirty="0" smtClean="0"/>
              <a:t>Higher performance &amp; less </a:t>
            </a:r>
            <a:r>
              <a:rPr lang="en-US" dirty="0"/>
              <a:t>m</a:t>
            </a:r>
            <a:r>
              <a:rPr lang="en-US" dirty="0" smtClean="0"/>
              <a:t>emory </a:t>
            </a:r>
            <a:r>
              <a:rPr lang="en-US" dirty="0"/>
              <a:t>u</a:t>
            </a:r>
            <a:r>
              <a:rPr lang="en-US" dirty="0" smtClean="0"/>
              <a:t>sage</a:t>
            </a:r>
          </a:p>
          <a:p>
            <a:pPr marL="342900" indent="-342900">
              <a:buFont typeface="Arial"/>
              <a:buChar char="•"/>
            </a:pPr>
            <a:r>
              <a:rPr lang="en-US" dirty="0" smtClean="0"/>
              <a:t>Encoding/Decoding for semi-</a:t>
            </a:r>
            <a:r>
              <a:rPr lang="en-US" dirty="0"/>
              <a:t>s</a:t>
            </a:r>
            <a:r>
              <a:rPr lang="en-US" dirty="0" smtClean="0"/>
              <a:t>tructured data</a:t>
            </a:r>
            <a:endParaRPr lang="en-US" dirty="0"/>
          </a:p>
        </p:txBody>
      </p:sp>
      <p:pic>
        <p:nvPicPr>
          <p:cNvPr id="5" name="Picture 4"/>
          <p:cNvPicPr>
            <a:picLocks noChangeAspect="1"/>
          </p:cNvPicPr>
          <p:nvPr/>
        </p:nvPicPr>
        <p:blipFill>
          <a:blip r:embed="rId2"/>
          <a:stretch>
            <a:fillRect/>
          </a:stretch>
        </p:blipFill>
        <p:spPr>
          <a:xfrm>
            <a:off x="298455" y="2942208"/>
            <a:ext cx="4560843" cy="1652415"/>
          </a:xfrm>
          <a:prstGeom prst="rect">
            <a:avLst/>
          </a:prstGeom>
        </p:spPr>
      </p:pic>
      <p:pic>
        <p:nvPicPr>
          <p:cNvPr id="6" name="Picture 5"/>
          <p:cNvPicPr>
            <a:picLocks noChangeAspect="1"/>
          </p:cNvPicPr>
          <p:nvPr/>
        </p:nvPicPr>
        <p:blipFill>
          <a:blip r:embed="rId3"/>
          <a:stretch>
            <a:fillRect/>
          </a:stretch>
        </p:blipFill>
        <p:spPr>
          <a:xfrm>
            <a:off x="4393665" y="2942208"/>
            <a:ext cx="4624392" cy="1621247"/>
          </a:xfrm>
          <a:prstGeom prst="rect">
            <a:avLst/>
          </a:prstGeom>
        </p:spPr>
      </p:pic>
      <p:sp>
        <p:nvSpPr>
          <p:cNvPr id="7" name="TextBox 6"/>
          <p:cNvSpPr txBox="1"/>
          <p:nvPr/>
        </p:nvSpPr>
        <p:spPr>
          <a:xfrm>
            <a:off x="1710727" y="4594623"/>
            <a:ext cx="6817327" cy="276999"/>
          </a:xfrm>
          <a:prstGeom prst="rect">
            <a:avLst/>
          </a:prstGeom>
          <a:noFill/>
        </p:spPr>
        <p:txBody>
          <a:bodyPr wrap="square" rtlCol="0">
            <a:spAutoFit/>
          </a:bodyPr>
          <a:lstStyle/>
          <a:p>
            <a:r>
              <a:rPr lang="en-US" sz="1200" dirty="0">
                <a:solidFill>
                  <a:srgbClr val="A6A6A6"/>
                </a:solidFill>
              </a:rPr>
              <a:t>https://</a:t>
            </a:r>
            <a:r>
              <a:rPr lang="en-US" sz="1200" dirty="0" err="1">
                <a:solidFill>
                  <a:srgbClr val="A6A6A6"/>
                </a:solidFill>
              </a:rPr>
              <a:t>databricks.com</a:t>
            </a:r>
            <a:r>
              <a:rPr lang="en-US" sz="1200" dirty="0">
                <a:solidFill>
                  <a:srgbClr val="A6A6A6"/>
                </a:solidFill>
              </a:rPr>
              <a:t>/blog/2016/01/04/introducing-apache-spark-</a:t>
            </a:r>
            <a:r>
              <a:rPr lang="en-US" sz="1200" dirty="0" err="1">
                <a:solidFill>
                  <a:srgbClr val="A6A6A6"/>
                </a:solidFill>
              </a:rPr>
              <a:t>datasets.html</a:t>
            </a:r>
            <a:endParaRPr lang="en-US" sz="1200" dirty="0">
              <a:solidFill>
                <a:srgbClr val="A6A6A6"/>
              </a:solidFill>
            </a:endParaRPr>
          </a:p>
        </p:txBody>
      </p:sp>
    </p:spTree>
    <p:extLst>
      <p:ext uri="{BB962C8B-B14F-4D97-AF65-F5344CB8AC3E}">
        <p14:creationId xmlns:p14="http://schemas.microsoft.com/office/powerpoint/2010/main" val="302193062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dirty="0" smtClean="0">
                <a:ea typeface="ＭＳ Ｐゴシック"/>
                <a:cs typeface="ＭＳ Ｐゴシック"/>
              </a:rPr>
              <a:t>Spark SQL within Spark</a:t>
            </a:r>
          </a:p>
        </p:txBody>
      </p:sp>
      <p:sp>
        <p:nvSpPr>
          <p:cNvPr id="126978" name="Rectangle 3"/>
          <p:cNvSpPr>
            <a:spLocks noGrp="1" noChangeArrowheads="1"/>
          </p:cNvSpPr>
          <p:nvPr>
            <p:ph type="body" idx="1"/>
          </p:nvPr>
        </p:nvSpPr>
        <p:spPr>
          <a:xfrm>
            <a:off x="229220" y="616744"/>
            <a:ext cx="8685561" cy="926306"/>
          </a:xfrm>
        </p:spPr>
        <p:txBody>
          <a:bodyPr/>
          <a:lstStyle/>
          <a:p>
            <a:r>
              <a:rPr lang="en-US" dirty="0" smtClean="0">
                <a:ea typeface="ＭＳ Ｐゴシック"/>
                <a:cs typeface="ＭＳ Ｐゴシック"/>
              </a:rPr>
              <a:t>Runs as Library over Spark</a:t>
            </a:r>
          </a:p>
          <a:p>
            <a:pPr lvl="1"/>
            <a:r>
              <a:rPr lang="en-US" dirty="0" smtClean="0">
                <a:ea typeface="ＭＳ Ｐゴシック"/>
              </a:rPr>
              <a:t>Exposed to Spark via </a:t>
            </a:r>
            <a:r>
              <a:rPr lang="en-US" dirty="0" err="1" smtClean="0">
                <a:ea typeface="ＭＳ Ｐゴシック"/>
              </a:rPr>
              <a:t>DataFrame</a:t>
            </a:r>
            <a:r>
              <a:rPr lang="en-US" dirty="0" smtClean="0">
                <a:ea typeface="ＭＳ Ｐゴシック"/>
              </a:rPr>
              <a:t> </a:t>
            </a:r>
            <a:r>
              <a:rPr lang="en-US" dirty="0" smtClean="0">
                <a:ea typeface="ＭＳ Ｐゴシック"/>
              </a:rPr>
              <a:t>API</a:t>
            </a:r>
            <a:endParaRPr lang="en-US" dirty="0" smtClean="0">
              <a:ea typeface="ＭＳ Ｐゴシック"/>
            </a:endParaRPr>
          </a:p>
        </p:txBody>
      </p:sp>
      <p:sp>
        <p:nvSpPr>
          <p:cNvPr id="3" name="Footer Placeholder 2"/>
          <p:cNvSpPr>
            <a:spLocks noGrp="1"/>
          </p:cNvSpPr>
          <p:nvPr>
            <p:ph type="ftr" sz="quarter" idx="4294967295"/>
          </p:nvPr>
        </p:nvSpPr>
        <p:spPr>
          <a:xfrm>
            <a:off x="107344" y="4928856"/>
            <a:ext cx="6823638" cy="207501"/>
          </a:xfrm>
          <a:prstGeom prst="rect">
            <a:avLst/>
          </a:prstGeom>
        </p:spPr>
        <p:txBody>
          <a:bodyPr/>
          <a:lstStyle/>
          <a:p>
            <a:pPr>
              <a:defRPr/>
            </a:pPr>
            <a:r>
              <a:rPr lang="en-US" sz="900" dirty="0" smtClean="0">
                <a:solidFill>
                  <a:schemeClr val="bg1">
                    <a:lumMod val="75000"/>
                  </a:schemeClr>
                </a:solidFill>
                <a:latin typeface="Arial"/>
              </a:rPr>
              <a:t>Copyright © 2015 Elephant Scale Inc. and </a:t>
            </a:r>
            <a:r>
              <a:rPr lang="en-US" sz="900" dirty="0" err="1" smtClean="0">
                <a:solidFill>
                  <a:schemeClr val="bg1">
                    <a:lumMod val="75000"/>
                  </a:schemeClr>
                </a:solidFill>
                <a:latin typeface="Arial"/>
              </a:rPr>
              <a:t>LearningPatterns</a:t>
            </a:r>
            <a:r>
              <a:rPr lang="en-US" sz="900" dirty="0" smtClean="0">
                <a:solidFill>
                  <a:schemeClr val="bg1">
                    <a:lumMod val="75000"/>
                  </a:schemeClr>
                </a:solidFill>
                <a:latin typeface="Arial"/>
              </a:rPr>
              <a:t>, Inc.  All rights reserved.</a:t>
            </a:r>
            <a:endParaRPr lang="en-US" sz="900" dirty="0">
              <a:solidFill>
                <a:schemeClr val="bg1">
                  <a:lumMod val="75000"/>
                </a:schemeClr>
              </a:solidFill>
              <a:latin typeface="Arial"/>
            </a:endParaRPr>
          </a:p>
        </p:txBody>
      </p:sp>
      <p:sp>
        <p:nvSpPr>
          <p:cNvPr id="126982" name="Slide Number Placeholder 3"/>
          <p:cNvSpPr>
            <a:spLocks noGrp="1"/>
          </p:cNvSpPr>
          <p:nvPr>
            <p:ph type="sldNum" sz="quarter" idx="11"/>
          </p:nvPr>
        </p:nvSpPr>
        <p:spPr>
          <a:noFill/>
        </p:spPr>
        <p:txBody>
          <a:bodyPr/>
          <a:lstStyle/>
          <a:p>
            <a:fld id="{FA4C0F6B-3ECB-4786-A9B4-EF1A0703D870}" type="slidenum">
              <a:rPr lang="en-US" smtClean="0">
                <a:ea typeface="ＭＳ Ｐゴシック"/>
                <a:cs typeface="ＭＳ Ｐゴシック"/>
              </a:rPr>
              <a:pPr/>
              <a:t>33</a:t>
            </a:fld>
            <a:endParaRPr lang="en-US" smtClean="0">
              <a:ea typeface="ＭＳ Ｐゴシック"/>
              <a:cs typeface="ＭＳ Ｐゴシック"/>
            </a:endParaRPr>
          </a:p>
        </p:txBody>
      </p:sp>
      <p:pic>
        <p:nvPicPr>
          <p:cNvPr id="7" name="Picture 6"/>
          <p:cNvPicPr>
            <a:picLocks noChangeAspect="1"/>
          </p:cNvPicPr>
          <p:nvPr/>
        </p:nvPicPr>
        <p:blipFill>
          <a:blip r:embed="rId3"/>
          <a:stretch>
            <a:fillRect/>
          </a:stretch>
        </p:blipFill>
        <p:spPr>
          <a:xfrm>
            <a:off x="1152294" y="1657351"/>
            <a:ext cx="6678341" cy="3209925"/>
          </a:xfrm>
          <a:prstGeom prst="rect">
            <a:avLst/>
          </a:prstGeom>
          <a:ln>
            <a:solidFill>
              <a:srgbClr val="000000"/>
            </a:solidFill>
          </a:ln>
        </p:spPr>
      </p:pic>
    </p:spTree>
    <p:extLst>
      <p:ext uri="{BB962C8B-B14F-4D97-AF65-F5344CB8AC3E}">
        <p14:creationId xmlns:p14="http://schemas.microsoft.com/office/powerpoint/2010/main" val="2639640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5917334" y="1934024"/>
            <a:ext cx="1694810" cy="914400"/>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50" name="Rectangle 49"/>
          <p:cNvSpPr/>
          <p:nvPr/>
        </p:nvSpPr>
        <p:spPr>
          <a:xfrm>
            <a:off x="5802026" y="2063864"/>
            <a:ext cx="1694810" cy="914400"/>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34" name="Rectangle 33"/>
          <p:cNvSpPr/>
          <p:nvPr/>
        </p:nvSpPr>
        <p:spPr>
          <a:xfrm>
            <a:off x="2436225" y="193402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32" name="Rectangle 31"/>
          <p:cNvSpPr/>
          <p:nvPr/>
        </p:nvSpPr>
        <p:spPr>
          <a:xfrm>
            <a:off x="2283825" y="2061800"/>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2" name="Title 1"/>
          <p:cNvSpPr>
            <a:spLocks noGrp="1"/>
          </p:cNvSpPr>
          <p:nvPr>
            <p:ph type="title"/>
          </p:nvPr>
        </p:nvSpPr>
        <p:spPr/>
        <p:txBody>
          <a:bodyPr/>
          <a:lstStyle/>
          <a:p>
            <a:r>
              <a:rPr lang="en-US" dirty="0" smtClean="0"/>
              <a:t>Couchbase Spark Connector</a:t>
            </a:r>
            <a:endParaRPr lang="en-US" dirty="0"/>
          </a:p>
        </p:txBody>
      </p:sp>
      <p:cxnSp>
        <p:nvCxnSpPr>
          <p:cNvPr id="29" name="Straight Arrow Connector 28"/>
          <p:cNvCxnSpPr>
            <a:stCxn id="33" idx="3"/>
            <a:endCxn id="3" idx="1"/>
          </p:cNvCxnSpPr>
          <p:nvPr/>
        </p:nvCxnSpPr>
        <p:spPr>
          <a:xfrm>
            <a:off x="1383597" y="2115215"/>
            <a:ext cx="747828" cy="5315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838317" y="1563667"/>
            <a:ext cx="545280" cy="1103095"/>
          </a:xfrm>
          <a:prstGeom prst="rect">
            <a:avLst/>
          </a:prstGeom>
        </p:spPr>
      </p:pic>
      <p:pic>
        <p:nvPicPr>
          <p:cNvPr id="42" name="Picture 41"/>
          <p:cNvPicPr>
            <a:picLocks noChangeAspect="1"/>
          </p:cNvPicPr>
          <p:nvPr/>
        </p:nvPicPr>
        <p:blipFill rotWithShape="1">
          <a:blip r:embed="rId4"/>
          <a:srcRect t="63931" r="80919"/>
          <a:stretch/>
        </p:blipFill>
        <p:spPr>
          <a:xfrm>
            <a:off x="124196" y="2563130"/>
            <a:ext cx="1744769" cy="1451412"/>
          </a:xfrm>
          <a:prstGeom prst="rect">
            <a:avLst/>
          </a:prstGeom>
        </p:spPr>
      </p:pic>
      <p:sp>
        <p:nvSpPr>
          <p:cNvPr id="44" name="Rectangle 43"/>
          <p:cNvSpPr/>
          <p:nvPr/>
        </p:nvSpPr>
        <p:spPr>
          <a:xfrm>
            <a:off x="6661505" y="1001621"/>
            <a:ext cx="2482495" cy="584776"/>
          </a:xfrm>
          <a:prstGeom prst="rect">
            <a:avLst/>
          </a:prstGeom>
        </p:spPr>
        <p:txBody>
          <a:bodyPr wrap="square">
            <a:spAutoFit/>
          </a:bodyPr>
          <a:lstStyle/>
          <a:p>
            <a:r>
              <a:rPr lang="en-US" sz="1600" dirty="0" smtClean="0">
                <a:latin typeface="KievitOT-Regular"/>
                <a:cs typeface="KievitOT-Regular"/>
              </a:rPr>
              <a:t>data scientists &amp; </a:t>
            </a:r>
          </a:p>
          <a:p>
            <a:r>
              <a:rPr lang="en-US" sz="1600" dirty="0" smtClean="0">
                <a:latin typeface="KievitOT-Regular"/>
                <a:cs typeface="KievitOT-Regular"/>
              </a:rPr>
              <a:t>data engineers </a:t>
            </a:r>
          </a:p>
        </p:txBody>
      </p:sp>
      <p:sp>
        <p:nvSpPr>
          <p:cNvPr id="45" name="Rectangle 44"/>
          <p:cNvSpPr/>
          <p:nvPr/>
        </p:nvSpPr>
        <p:spPr>
          <a:xfrm>
            <a:off x="474693" y="1001621"/>
            <a:ext cx="2504137" cy="338554"/>
          </a:xfrm>
          <a:prstGeom prst="rect">
            <a:avLst/>
          </a:prstGeom>
        </p:spPr>
        <p:txBody>
          <a:bodyPr wrap="square">
            <a:spAutoFit/>
          </a:bodyPr>
          <a:lstStyle/>
          <a:p>
            <a:r>
              <a:rPr lang="en-US" sz="1600" dirty="0" smtClean="0">
                <a:latin typeface="KievitOT-Regular"/>
                <a:cs typeface="KievitOT-Regular"/>
              </a:rPr>
              <a:t>application users</a:t>
            </a:r>
          </a:p>
        </p:txBody>
      </p:sp>
      <p:sp>
        <p:nvSpPr>
          <p:cNvPr id="3" name="Rectangle 2"/>
          <p:cNvSpPr/>
          <p:nvPr/>
        </p:nvSpPr>
        <p:spPr>
          <a:xfrm>
            <a:off x="2131425" y="2189577"/>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cxnSp>
        <p:nvCxnSpPr>
          <p:cNvPr id="41" name="Straight Arrow Connector 40"/>
          <p:cNvCxnSpPr/>
          <p:nvPr/>
        </p:nvCxnSpPr>
        <p:spPr>
          <a:xfrm>
            <a:off x="4214119" y="2320147"/>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4214119" y="2671668"/>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625456" y="2956841"/>
            <a:ext cx="505969" cy="475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Regular"/>
            </a:endParaRPr>
          </a:p>
        </p:txBody>
      </p:sp>
      <p:cxnSp>
        <p:nvCxnSpPr>
          <p:cNvPr id="31" name="Straight Arrow Connector 30"/>
          <p:cNvCxnSpPr>
            <a:stCxn id="22" idx="1"/>
            <a:endCxn id="3" idx="1"/>
          </p:cNvCxnSpPr>
          <p:nvPr/>
        </p:nvCxnSpPr>
        <p:spPr>
          <a:xfrm flipV="1">
            <a:off x="1625456" y="2646777"/>
            <a:ext cx="505969" cy="547784"/>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Lst>
          </a:blip>
          <a:stretch>
            <a:fillRect/>
          </a:stretch>
        </p:blipFill>
        <p:spPr>
          <a:xfrm>
            <a:off x="8150085" y="2239220"/>
            <a:ext cx="755657" cy="505906"/>
          </a:xfrm>
          <a:prstGeom prst="rect">
            <a:avLst/>
          </a:prstGeom>
          <a:ln w="3175" cap="rnd" cmpd="sng">
            <a:solidFill>
              <a:schemeClr val="tx1"/>
            </a:solidFill>
          </a:ln>
        </p:spPr>
      </p:pic>
      <p:pic>
        <p:nvPicPr>
          <p:cNvPr id="4" name="Picture 3" descr="CouchbaseLogo.RGB_STANDA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0965" y="2475985"/>
            <a:ext cx="897135" cy="269141"/>
          </a:xfrm>
          <a:prstGeom prst="rect">
            <a:avLst/>
          </a:prstGeom>
          <a:solidFill>
            <a:schemeClr val="bg1"/>
          </a:solidFill>
        </p:spPr>
      </p:pic>
      <p:sp>
        <p:nvSpPr>
          <p:cNvPr id="24" name="Rectangle 23"/>
          <p:cNvSpPr/>
          <p:nvPr/>
        </p:nvSpPr>
        <p:spPr>
          <a:xfrm>
            <a:off x="5686719" y="2193704"/>
            <a:ext cx="1694810" cy="914400"/>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28" name="Rectangle 27"/>
          <p:cNvSpPr/>
          <p:nvPr/>
        </p:nvSpPr>
        <p:spPr>
          <a:xfrm>
            <a:off x="4376180" y="2327326"/>
            <a:ext cx="685215" cy="369332"/>
          </a:xfrm>
          <a:prstGeom prst="rect">
            <a:avLst/>
          </a:prstGeom>
        </p:spPr>
        <p:txBody>
          <a:bodyPr wrap="square">
            <a:spAutoFit/>
          </a:bodyPr>
          <a:lstStyle/>
          <a:p>
            <a:r>
              <a:rPr lang="de-DE" b="1" dirty="0" smtClean="0">
                <a:latin typeface="KievitOT-Regular"/>
                <a:cs typeface="KievitOT-Regular"/>
              </a:rPr>
              <a:t>DCP</a:t>
            </a:r>
          </a:p>
        </p:txBody>
      </p:sp>
      <p:sp>
        <p:nvSpPr>
          <p:cNvPr id="46" name="Rectangle 45"/>
          <p:cNvSpPr/>
          <p:nvPr/>
        </p:nvSpPr>
        <p:spPr>
          <a:xfrm>
            <a:off x="6113961" y="2416677"/>
            <a:ext cx="897135" cy="3618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KievitOT-Regular"/>
              <a:cs typeface="KievitOT-Regular"/>
            </a:endParaRPr>
          </a:p>
        </p:txBody>
      </p:sp>
      <p:pic>
        <p:nvPicPr>
          <p:cNvPr id="26" name="Picture 25" descr="Screen Shot 2015-03-02 at 9.38.5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9855" y="2416677"/>
            <a:ext cx="714082" cy="361801"/>
          </a:xfrm>
          <a:prstGeom prst="rect">
            <a:avLst/>
          </a:prstGeom>
          <a:effectLst/>
        </p:spPr>
      </p:pic>
      <p:cxnSp>
        <p:nvCxnSpPr>
          <p:cNvPr id="48" name="Straight Arrow Connector 47"/>
          <p:cNvCxnSpPr/>
          <p:nvPr/>
        </p:nvCxnSpPr>
        <p:spPr>
          <a:xfrm flipH="1">
            <a:off x="7740419" y="2519862"/>
            <a:ext cx="31703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790085" y="3334786"/>
            <a:ext cx="4212787" cy="1323439"/>
          </a:xfrm>
          <a:prstGeom prst="rect">
            <a:avLst/>
          </a:prstGeom>
        </p:spPr>
        <p:txBody>
          <a:bodyPr wrap="square">
            <a:spAutoFit/>
          </a:bodyPr>
          <a:lstStyle/>
          <a:p>
            <a:r>
              <a:rPr lang="en-US" sz="1600" b="1" u="sng" dirty="0" smtClean="0">
                <a:latin typeface="KievitOT-Light"/>
                <a:cs typeface="KievitOT-Light"/>
              </a:rPr>
              <a:t>Features</a:t>
            </a:r>
          </a:p>
          <a:p>
            <a:pPr marL="285750" indent="-285750">
              <a:buFont typeface="Arial"/>
              <a:buChar char="•"/>
            </a:pPr>
            <a:r>
              <a:rPr lang="en-US" sz="1600" dirty="0" smtClean="0">
                <a:latin typeface="KievitOT-Light"/>
                <a:cs typeface="KievitOT-Light"/>
              </a:rPr>
              <a:t>Create RDDs from KV, N1QL, Views</a:t>
            </a:r>
          </a:p>
          <a:p>
            <a:pPr marL="285750" indent="-285750">
              <a:buFont typeface="Arial"/>
              <a:buChar char="•"/>
            </a:pPr>
            <a:r>
              <a:rPr lang="en-US" sz="1600" dirty="0" smtClean="0">
                <a:latin typeface="KievitOT-Light"/>
                <a:cs typeface="KievitOT-Light"/>
              </a:rPr>
              <a:t>Create </a:t>
            </a:r>
            <a:r>
              <a:rPr lang="en-US" sz="1600" dirty="0" err="1" smtClean="0">
                <a:latin typeface="KievitOT-Light"/>
                <a:cs typeface="KievitOT-Light"/>
              </a:rPr>
              <a:t>DStreams</a:t>
            </a:r>
            <a:r>
              <a:rPr lang="en-US" sz="1600" dirty="0" smtClean="0">
                <a:latin typeface="KievitOT-Light"/>
                <a:cs typeface="KievitOT-Light"/>
              </a:rPr>
              <a:t> from DCP feeds</a:t>
            </a:r>
          </a:p>
          <a:p>
            <a:pPr marL="285750" indent="-285750">
              <a:buFont typeface="Arial"/>
              <a:buChar char="•"/>
            </a:pPr>
            <a:r>
              <a:rPr lang="en-US" sz="1600" dirty="0" smtClean="0">
                <a:latin typeface="KievitOT-Light"/>
                <a:cs typeface="KievitOT-Light"/>
              </a:rPr>
              <a:t>Persist RDDs and </a:t>
            </a:r>
            <a:r>
              <a:rPr lang="en-US" sz="1600" dirty="0" err="1" smtClean="0">
                <a:latin typeface="KievitOT-Light"/>
                <a:cs typeface="KievitOT-Light"/>
              </a:rPr>
              <a:t>Dstreams</a:t>
            </a:r>
            <a:endParaRPr lang="en-US" sz="1600" dirty="0" smtClean="0">
              <a:latin typeface="KievitOT-Light"/>
              <a:cs typeface="KievitOT-Light"/>
            </a:endParaRPr>
          </a:p>
          <a:p>
            <a:pPr marL="285750" indent="-285750">
              <a:buFont typeface="Arial"/>
              <a:buChar char="•"/>
            </a:pPr>
            <a:r>
              <a:rPr lang="en-US" sz="1600" dirty="0" smtClean="0">
                <a:latin typeface="KievitOT-Light"/>
                <a:cs typeface="KievitOT-Light"/>
              </a:rPr>
              <a:t>Support for </a:t>
            </a:r>
            <a:r>
              <a:rPr lang="en-US" sz="1600" dirty="0" err="1" smtClean="0">
                <a:latin typeface="KievitOT-Light"/>
                <a:cs typeface="KievitOT-Light"/>
              </a:rPr>
              <a:t>DataFrames</a:t>
            </a:r>
            <a:r>
              <a:rPr lang="en-US" sz="1600" dirty="0" smtClean="0">
                <a:latin typeface="KievitOT-Light"/>
                <a:cs typeface="KievitOT-Light"/>
              </a:rPr>
              <a:t> and </a:t>
            </a:r>
            <a:r>
              <a:rPr lang="en-US" sz="1600" dirty="0" err="1" smtClean="0">
                <a:latin typeface="KievitOT-Light"/>
                <a:cs typeface="KievitOT-Light"/>
              </a:rPr>
              <a:t>SparkSQL</a:t>
            </a:r>
            <a:endParaRPr lang="en-US" sz="1600" dirty="0" smtClean="0">
              <a:latin typeface="KievitOT-Light"/>
              <a:cs typeface="KievitOT-Light"/>
            </a:endParaRPr>
          </a:p>
        </p:txBody>
      </p:sp>
    </p:spTree>
    <p:extLst>
      <p:ext uri="{BB962C8B-B14F-4D97-AF65-F5344CB8AC3E}">
        <p14:creationId xmlns:p14="http://schemas.microsoft.com/office/powerpoint/2010/main" val="97941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5917334" y="221977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50" name="Rectangle 49"/>
          <p:cNvSpPr/>
          <p:nvPr/>
        </p:nvSpPr>
        <p:spPr>
          <a:xfrm>
            <a:off x="5802026" y="234961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34" name="Rectangle 33"/>
          <p:cNvSpPr/>
          <p:nvPr/>
        </p:nvSpPr>
        <p:spPr>
          <a:xfrm>
            <a:off x="2436225" y="221977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32" name="Rectangle 31"/>
          <p:cNvSpPr/>
          <p:nvPr/>
        </p:nvSpPr>
        <p:spPr>
          <a:xfrm>
            <a:off x="2283825" y="2347550"/>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2" name="Title 1"/>
          <p:cNvSpPr>
            <a:spLocks noGrp="1"/>
          </p:cNvSpPr>
          <p:nvPr>
            <p:ph type="title"/>
          </p:nvPr>
        </p:nvSpPr>
        <p:spPr/>
        <p:txBody>
          <a:bodyPr/>
          <a:lstStyle/>
          <a:p>
            <a:r>
              <a:rPr lang="en-US" dirty="0" smtClean="0"/>
              <a:t>Couchbase Spark Use Case: Data </a:t>
            </a:r>
            <a:r>
              <a:rPr lang="en-US" dirty="0" smtClean="0"/>
              <a:t>Analysis</a:t>
            </a:r>
            <a:endParaRPr lang="en-US" dirty="0"/>
          </a:p>
        </p:txBody>
      </p:sp>
      <p:sp>
        <p:nvSpPr>
          <p:cNvPr id="8" name="Content Placeholder 7"/>
          <p:cNvSpPr>
            <a:spLocks noGrp="1"/>
          </p:cNvSpPr>
          <p:nvPr>
            <p:ph idx="1"/>
          </p:nvPr>
        </p:nvSpPr>
        <p:spPr/>
        <p:txBody>
          <a:bodyPr/>
          <a:lstStyle/>
          <a:p>
            <a:r>
              <a:rPr lang="en-US" dirty="0"/>
              <a:t>Query across data in many systems using one language &amp; runtime</a:t>
            </a:r>
          </a:p>
          <a:p>
            <a:pPr lvl="1"/>
            <a:r>
              <a:rPr lang="en-US" dirty="0"/>
              <a:t>Separate Couchbase clusters for workload isolation</a:t>
            </a:r>
          </a:p>
          <a:p>
            <a:pPr lvl="1"/>
            <a:r>
              <a:rPr lang="en-US" dirty="0"/>
              <a:t>Results streamed back as needed to support </a:t>
            </a:r>
            <a:r>
              <a:rPr lang="en-US" dirty="0" smtClean="0"/>
              <a:t>applications</a:t>
            </a:r>
            <a:endParaRPr lang="en-US" dirty="0"/>
          </a:p>
        </p:txBody>
      </p:sp>
      <p:cxnSp>
        <p:nvCxnSpPr>
          <p:cNvPr id="29" name="Straight Arrow Connector 28"/>
          <p:cNvCxnSpPr>
            <a:stCxn id="33" idx="3"/>
            <a:endCxn id="3" idx="1"/>
          </p:cNvCxnSpPr>
          <p:nvPr/>
        </p:nvCxnSpPr>
        <p:spPr>
          <a:xfrm>
            <a:off x="1383597" y="2400965"/>
            <a:ext cx="747828" cy="5315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838317" y="1849417"/>
            <a:ext cx="545280" cy="1103095"/>
          </a:xfrm>
          <a:prstGeom prst="rect">
            <a:avLst/>
          </a:prstGeom>
        </p:spPr>
      </p:pic>
      <p:pic>
        <p:nvPicPr>
          <p:cNvPr id="42" name="Picture 41"/>
          <p:cNvPicPr>
            <a:picLocks noChangeAspect="1"/>
          </p:cNvPicPr>
          <p:nvPr/>
        </p:nvPicPr>
        <p:blipFill rotWithShape="1">
          <a:blip r:embed="rId4"/>
          <a:srcRect t="63931" r="80919"/>
          <a:stretch/>
        </p:blipFill>
        <p:spPr>
          <a:xfrm>
            <a:off x="133672" y="2826070"/>
            <a:ext cx="1744769" cy="1451412"/>
          </a:xfrm>
          <a:prstGeom prst="rect">
            <a:avLst/>
          </a:prstGeom>
        </p:spPr>
      </p:pic>
      <p:sp>
        <p:nvSpPr>
          <p:cNvPr id="3" name="Rectangle 2"/>
          <p:cNvSpPr/>
          <p:nvPr/>
        </p:nvSpPr>
        <p:spPr>
          <a:xfrm>
            <a:off x="2131425" y="2475327"/>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latin typeface="KievitOT-Regular"/>
                <a:cs typeface="KievitOT-Regular"/>
              </a:rPr>
              <a:t>Operational </a:t>
            </a:r>
          </a:p>
          <a:p>
            <a:pPr algn="ctr"/>
            <a:r>
              <a:rPr lang="en-US" sz="1600" dirty="0">
                <a:latin typeface="KievitOT-Regular"/>
                <a:cs typeface="KievitOT-Regular"/>
              </a:rPr>
              <a:t>Data Store</a:t>
            </a:r>
          </a:p>
        </p:txBody>
      </p:sp>
      <p:cxnSp>
        <p:nvCxnSpPr>
          <p:cNvPr id="41" name="Straight Arrow Connector 40"/>
          <p:cNvCxnSpPr/>
          <p:nvPr/>
        </p:nvCxnSpPr>
        <p:spPr>
          <a:xfrm>
            <a:off x="4214119" y="2815447"/>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4214119" y="2976468"/>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625456" y="3242591"/>
            <a:ext cx="505969" cy="475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Regular"/>
            </a:endParaRPr>
          </a:p>
        </p:txBody>
      </p:sp>
      <p:cxnSp>
        <p:nvCxnSpPr>
          <p:cNvPr id="31" name="Straight Arrow Connector 30"/>
          <p:cNvCxnSpPr>
            <a:stCxn id="22" idx="1"/>
            <a:endCxn id="3" idx="1"/>
          </p:cNvCxnSpPr>
          <p:nvPr/>
        </p:nvCxnSpPr>
        <p:spPr>
          <a:xfrm flipV="1">
            <a:off x="1625456" y="2932527"/>
            <a:ext cx="505969" cy="547784"/>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Lst>
          </a:blip>
          <a:stretch>
            <a:fillRect/>
          </a:stretch>
        </p:blipFill>
        <p:spPr>
          <a:xfrm>
            <a:off x="8150085" y="2524970"/>
            <a:ext cx="755657" cy="505906"/>
          </a:xfrm>
          <a:prstGeom prst="rect">
            <a:avLst/>
          </a:prstGeom>
          <a:ln w="3175" cap="rnd" cmpd="sng">
            <a:solidFill>
              <a:schemeClr val="tx1"/>
            </a:solidFill>
          </a:ln>
        </p:spPr>
      </p:pic>
      <p:pic>
        <p:nvPicPr>
          <p:cNvPr id="4" name="Picture 3" descr="CouchbaseLogo.RGB_STANDA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0965" y="3067102"/>
            <a:ext cx="897135" cy="269141"/>
          </a:xfrm>
          <a:prstGeom prst="rect">
            <a:avLst/>
          </a:prstGeom>
          <a:solidFill>
            <a:schemeClr val="bg1"/>
          </a:solidFill>
        </p:spPr>
      </p:pic>
      <p:sp>
        <p:nvSpPr>
          <p:cNvPr id="24" name="Rectangle 23"/>
          <p:cNvSpPr/>
          <p:nvPr/>
        </p:nvSpPr>
        <p:spPr>
          <a:xfrm>
            <a:off x="5686719" y="247945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28" name="Rectangle 27"/>
          <p:cNvSpPr/>
          <p:nvPr/>
        </p:nvSpPr>
        <p:spPr>
          <a:xfrm>
            <a:off x="4471523" y="2415337"/>
            <a:ext cx="1025703" cy="400110"/>
          </a:xfrm>
          <a:prstGeom prst="rect">
            <a:avLst/>
          </a:prstGeom>
        </p:spPr>
        <p:txBody>
          <a:bodyPr wrap="square">
            <a:spAutoFit/>
          </a:bodyPr>
          <a:lstStyle/>
          <a:p>
            <a:r>
              <a:rPr lang="de-DE" sz="2000" b="1" dirty="0" smtClean="0">
                <a:latin typeface="KievitOT-Regular"/>
                <a:cs typeface="KievitOT-Regular"/>
              </a:rPr>
              <a:t>XDCR</a:t>
            </a:r>
          </a:p>
        </p:txBody>
      </p:sp>
      <p:pic>
        <p:nvPicPr>
          <p:cNvPr id="43" name="Picture 42" descr="CouchbaseLogo.RGB_STANDA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3693" y="3030876"/>
            <a:ext cx="897135" cy="269141"/>
          </a:xfrm>
          <a:prstGeom prst="rect">
            <a:avLst/>
          </a:prstGeom>
          <a:solidFill>
            <a:schemeClr val="bg1"/>
          </a:solidFill>
        </p:spPr>
      </p:pic>
      <p:sp>
        <p:nvSpPr>
          <p:cNvPr id="46" name="Rectangle 45"/>
          <p:cNvSpPr/>
          <p:nvPr/>
        </p:nvSpPr>
        <p:spPr>
          <a:xfrm>
            <a:off x="6113693" y="2542614"/>
            <a:ext cx="897135" cy="3618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KievitOT-Regular"/>
              <a:cs typeface="KievitOT-Regular"/>
            </a:endParaRPr>
          </a:p>
        </p:txBody>
      </p:sp>
      <p:pic>
        <p:nvPicPr>
          <p:cNvPr id="26" name="Picture 25" descr="Screen Shot 2015-03-02 at 9.38.5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9587" y="2542614"/>
            <a:ext cx="714082" cy="361801"/>
          </a:xfrm>
          <a:prstGeom prst="rect">
            <a:avLst/>
          </a:prstGeom>
          <a:effectLst/>
        </p:spPr>
      </p:pic>
      <p:cxnSp>
        <p:nvCxnSpPr>
          <p:cNvPr id="48" name="Straight Arrow Connector 47"/>
          <p:cNvCxnSpPr/>
          <p:nvPr/>
        </p:nvCxnSpPr>
        <p:spPr>
          <a:xfrm flipH="1">
            <a:off x="7740419" y="2805612"/>
            <a:ext cx="31703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6878609" y="4300292"/>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KievitOT-Regular" charset="0"/>
                <a:ea typeface="KievitOT-Regular" charset="0"/>
                <a:cs typeface="KievitOT-Regular" charset="0"/>
              </a:rPr>
              <a:t>RDBMS</a:t>
            </a:r>
            <a:endParaRPr lang="en-US" sz="1400" dirty="0">
              <a:solidFill>
                <a:schemeClr val="tx1"/>
              </a:solidFill>
              <a:latin typeface="KievitOT-Regular" charset="0"/>
              <a:ea typeface="KievitOT-Regular" charset="0"/>
              <a:cs typeface="KievitOT-Regular" charset="0"/>
            </a:endParaRPr>
          </a:p>
        </p:txBody>
      </p:sp>
      <p:sp>
        <p:nvSpPr>
          <p:cNvPr id="30" name="Rectangle 29"/>
          <p:cNvSpPr/>
          <p:nvPr/>
        </p:nvSpPr>
        <p:spPr>
          <a:xfrm>
            <a:off x="5696935" y="4300292"/>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KievitOT-Regular" charset="0"/>
                <a:ea typeface="KievitOT-Regular" charset="0"/>
                <a:cs typeface="KievitOT-Regular" charset="0"/>
              </a:rPr>
              <a:t>s3</a:t>
            </a:r>
            <a:endParaRPr lang="en-US" sz="1400" dirty="0">
              <a:solidFill>
                <a:schemeClr val="tx1"/>
              </a:solidFill>
              <a:latin typeface="KievitOT-Regular" charset="0"/>
              <a:ea typeface="KievitOT-Regular" charset="0"/>
              <a:cs typeface="KievitOT-Regular" charset="0"/>
            </a:endParaRPr>
          </a:p>
        </p:txBody>
      </p:sp>
      <p:sp>
        <p:nvSpPr>
          <p:cNvPr id="35" name="Rectangle 34"/>
          <p:cNvSpPr/>
          <p:nvPr/>
        </p:nvSpPr>
        <p:spPr>
          <a:xfrm>
            <a:off x="4503761" y="4300292"/>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KievitOT-Regular" charset="0"/>
                <a:ea typeface="KievitOT-Regular" charset="0"/>
                <a:cs typeface="KievitOT-Regular" charset="0"/>
              </a:rPr>
              <a:t>hdfs</a:t>
            </a:r>
            <a:endParaRPr lang="en-US" sz="1400" dirty="0">
              <a:solidFill>
                <a:schemeClr val="tx1"/>
              </a:solidFill>
              <a:latin typeface="KievitOT-Regular" charset="0"/>
              <a:ea typeface="KievitOT-Regular" charset="0"/>
              <a:cs typeface="KievitOT-Regular" charset="0"/>
            </a:endParaRPr>
          </a:p>
        </p:txBody>
      </p:sp>
      <p:cxnSp>
        <p:nvCxnSpPr>
          <p:cNvPr id="36" name="Straight Arrow Connector 35"/>
          <p:cNvCxnSpPr>
            <a:endCxn id="25" idx="0"/>
          </p:cNvCxnSpPr>
          <p:nvPr/>
        </p:nvCxnSpPr>
        <p:spPr>
          <a:xfrm>
            <a:off x="6534124" y="3393854"/>
            <a:ext cx="847405" cy="90643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35" idx="0"/>
          </p:cNvCxnSpPr>
          <p:nvPr/>
        </p:nvCxnSpPr>
        <p:spPr>
          <a:xfrm flipH="1">
            <a:off x="5006681" y="3393854"/>
            <a:ext cx="1527443" cy="90643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30" idx="0"/>
          </p:cNvCxnSpPr>
          <p:nvPr/>
        </p:nvCxnSpPr>
        <p:spPr>
          <a:xfrm flipH="1">
            <a:off x="6199855" y="3393854"/>
            <a:ext cx="334269" cy="90643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8006071" y="4300292"/>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KievitOT-Regular" charset="0"/>
                <a:ea typeface="KievitOT-Regular" charset="0"/>
                <a:cs typeface="KievitOT-Regular" charset="0"/>
              </a:rPr>
              <a:t>Elastic</a:t>
            </a:r>
            <a:endParaRPr lang="en-US" sz="1400" dirty="0">
              <a:solidFill>
                <a:schemeClr val="tx1"/>
              </a:solidFill>
              <a:latin typeface="KievitOT-Regular" charset="0"/>
              <a:ea typeface="KievitOT-Regular" charset="0"/>
              <a:cs typeface="KievitOT-Regular" charset="0"/>
            </a:endParaRPr>
          </a:p>
        </p:txBody>
      </p:sp>
      <p:cxnSp>
        <p:nvCxnSpPr>
          <p:cNvPr id="40" name="Straight Arrow Connector 39"/>
          <p:cNvCxnSpPr>
            <a:endCxn id="39" idx="0"/>
          </p:cNvCxnSpPr>
          <p:nvPr/>
        </p:nvCxnSpPr>
        <p:spPr>
          <a:xfrm>
            <a:off x="6534124" y="3393854"/>
            <a:ext cx="1974867" cy="906438"/>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3207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5917334" y="2219774"/>
            <a:ext cx="1694810" cy="914400"/>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50" name="Rectangle 49"/>
          <p:cNvSpPr/>
          <p:nvPr/>
        </p:nvSpPr>
        <p:spPr>
          <a:xfrm>
            <a:off x="5802026" y="2349614"/>
            <a:ext cx="1694810" cy="914400"/>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34" name="Rectangle 33"/>
          <p:cNvSpPr/>
          <p:nvPr/>
        </p:nvSpPr>
        <p:spPr>
          <a:xfrm>
            <a:off x="2436225" y="2219774"/>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32" name="Rectangle 31"/>
          <p:cNvSpPr/>
          <p:nvPr/>
        </p:nvSpPr>
        <p:spPr>
          <a:xfrm>
            <a:off x="2283825" y="2347550"/>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OT-Regular"/>
              <a:cs typeface="KievitOT-Regular"/>
            </a:endParaRPr>
          </a:p>
        </p:txBody>
      </p:sp>
      <p:sp>
        <p:nvSpPr>
          <p:cNvPr id="2" name="Title 1"/>
          <p:cNvSpPr>
            <a:spLocks noGrp="1"/>
          </p:cNvSpPr>
          <p:nvPr>
            <p:ph type="title"/>
          </p:nvPr>
        </p:nvSpPr>
        <p:spPr/>
        <p:txBody>
          <a:bodyPr/>
          <a:lstStyle/>
          <a:p>
            <a:r>
              <a:rPr lang="en-US" smtClean="0"/>
              <a:t>Couchbase Spark Use Case: Machine Learning</a:t>
            </a:r>
            <a:endParaRPr lang="en-US" dirty="0"/>
          </a:p>
        </p:txBody>
      </p:sp>
      <p:sp>
        <p:nvSpPr>
          <p:cNvPr id="6" name="Content Placeholder 5"/>
          <p:cNvSpPr>
            <a:spLocks noGrp="1"/>
          </p:cNvSpPr>
          <p:nvPr>
            <p:ph idx="1"/>
          </p:nvPr>
        </p:nvSpPr>
        <p:spPr/>
        <p:txBody>
          <a:bodyPr/>
          <a:lstStyle/>
          <a:p>
            <a:r>
              <a:rPr lang="en-US" dirty="0"/>
              <a:t>Data scientists train machine learning models</a:t>
            </a:r>
          </a:p>
          <a:p>
            <a:pPr lvl="1"/>
            <a:r>
              <a:rPr lang="en-US" dirty="0"/>
              <a:t>Load results into Couchbase so end users can interact with them online</a:t>
            </a:r>
          </a:p>
          <a:p>
            <a:pPr lvl="1"/>
            <a:r>
              <a:rPr lang="en-US" dirty="0" smtClean="0"/>
              <a:t>Recommendations </a:t>
            </a:r>
            <a:r>
              <a:rPr lang="en-US" dirty="0"/>
              <a:t>for content and products, </a:t>
            </a:r>
            <a:r>
              <a:rPr lang="en-US" dirty="0" smtClean="0"/>
              <a:t>fraud detection or spam filter</a:t>
            </a:r>
            <a:endParaRPr lang="en-US" dirty="0"/>
          </a:p>
          <a:p>
            <a:endParaRPr lang="en-US" dirty="0"/>
          </a:p>
        </p:txBody>
      </p:sp>
      <p:cxnSp>
        <p:nvCxnSpPr>
          <p:cNvPr id="29" name="Straight Arrow Connector 28"/>
          <p:cNvCxnSpPr>
            <a:stCxn id="33" idx="3"/>
            <a:endCxn id="3" idx="1"/>
          </p:cNvCxnSpPr>
          <p:nvPr/>
        </p:nvCxnSpPr>
        <p:spPr>
          <a:xfrm>
            <a:off x="1383597" y="2400965"/>
            <a:ext cx="747828" cy="531562"/>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838317" y="1849417"/>
            <a:ext cx="545280" cy="1103095"/>
          </a:xfrm>
          <a:prstGeom prst="rect">
            <a:avLst/>
          </a:prstGeom>
        </p:spPr>
      </p:pic>
      <p:pic>
        <p:nvPicPr>
          <p:cNvPr id="42" name="Picture 41"/>
          <p:cNvPicPr>
            <a:picLocks noChangeAspect="1"/>
          </p:cNvPicPr>
          <p:nvPr/>
        </p:nvPicPr>
        <p:blipFill rotWithShape="1">
          <a:blip r:embed="rId4"/>
          <a:srcRect t="63931" r="80919"/>
          <a:stretch/>
        </p:blipFill>
        <p:spPr>
          <a:xfrm>
            <a:off x="124196" y="2848880"/>
            <a:ext cx="1744769" cy="1451412"/>
          </a:xfrm>
          <a:prstGeom prst="rect">
            <a:avLst/>
          </a:prstGeom>
        </p:spPr>
      </p:pic>
      <p:sp>
        <p:nvSpPr>
          <p:cNvPr id="3" name="Rectangle 2"/>
          <p:cNvSpPr/>
          <p:nvPr/>
        </p:nvSpPr>
        <p:spPr>
          <a:xfrm>
            <a:off x="2131425" y="2475327"/>
            <a:ext cx="1694810" cy="914400"/>
          </a:xfrm>
          <a:prstGeom prst="rect">
            <a:avLst/>
          </a:prstGeom>
          <a:solidFill>
            <a:srgbClr val="BE1523"/>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cxnSp>
        <p:nvCxnSpPr>
          <p:cNvPr id="41" name="Straight Arrow Connector 40"/>
          <p:cNvCxnSpPr/>
          <p:nvPr/>
        </p:nvCxnSpPr>
        <p:spPr>
          <a:xfrm>
            <a:off x="4214119" y="2605897"/>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4214119" y="2957418"/>
            <a:ext cx="1295861"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625456" y="3242591"/>
            <a:ext cx="505969" cy="475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Kievit-Regular"/>
            </a:endParaRPr>
          </a:p>
        </p:txBody>
      </p:sp>
      <p:cxnSp>
        <p:nvCxnSpPr>
          <p:cNvPr id="31" name="Straight Arrow Connector 30"/>
          <p:cNvCxnSpPr>
            <a:stCxn id="22" idx="1"/>
            <a:endCxn id="3" idx="1"/>
          </p:cNvCxnSpPr>
          <p:nvPr/>
        </p:nvCxnSpPr>
        <p:spPr>
          <a:xfrm flipV="1">
            <a:off x="1625456" y="2932527"/>
            <a:ext cx="505969" cy="547784"/>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Lst>
          </a:blip>
          <a:stretch>
            <a:fillRect/>
          </a:stretch>
        </p:blipFill>
        <p:spPr>
          <a:xfrm>
            <a:off x="8150085" y="2524970"/>
            <a:ext cx="755657" cy="505906"/>
          </a:xfrm>
          <a:prstGeom prst="rect">
            <a:avLst/>
          </a:prstGeom>
          <a:ln w="3175" cap="rnd" cmpd="sng">
            <a:solidFill>
              <a:schemeClr val="tx1"/>
            </a:solidFill>
          </a:ln>
        </p:spPr>
      </p:pic>
      <p:pic>
        <p:nvPicPr>
          <p:cNvPr id="4" name="Picture 3" descr="CouchbaseLogo.RGB_STANDA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0965" y="2761735"/>
            <a:ext cx="897135" cy="269141"/>
          </a:xfrm>
          <a:prstGeom prst="rect">
            <a:avLst/>
          </a:prstGeom>
          <a:solidFill>
            <a:schemeClr val="bg1"/>
          </a:solidFill>
        </p:spPr>
      </p:pic>
      <p:sp>
        <p:nvSpPr>
          <p:cNvPr id="24" name="Rectangle 23"/>
          <p:cNvSpPr/>
          <p:nvPr/>
        </p:nvSpPr>
        <p:spPr>
          <a:xfrm>
            <a:off x="5686719" y="2479453"/>
            <a:ext cx="1694810" cy="1000857"/>
          </a:xfrm>
          <a:prstGeom prst="rect">
            <a:avLst/>
          </a:prstGeom>
          <a:solidFill>
            <a:schemeClr val="bg2">
              <a:lumMod val="85000"/>
            </a:schemeClr>
          </a:solidFill>
          <a:ln w="3175" cmpd="sng">
            <a:solidFill>
              <a:srgbClr val="40404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dirty="0">
              <a:latin typeface="KievitOT-Regular"/>
              <a:cs typeface="KievitOT-Regular"/>
            </a:endParaRPr>
          </a:p>
        </p:txBody>
      </p:sp>
      <p:sp>
        <p:nvSpPr>
          <p:cNvPr id="28" name="Rectangle 27"/>
          <p:cNvSpPr/>
          <p:nvPr/>
        </p:nvSpPr>
        <p:spPr>
          <a:xfrm>
            <a:off x="4376180" y="2613076"/>
            <a:ext cx="685215" cy="369332"/>
          </a:xfrm>
          <a:prstGeom prst="rect">
            <a:avLst/>
          </a:prstGeom>
        </p:spPr>
        <p:txBody>
          <a:bodyPr wrap="square">
            <a:spAutoFit/>
          </a:bodyPr>
          <a:lstStyle/>
          <a:p>
            <a:r>
              <a:rPr lang="de-DE" b="1" dirty="0" smtClean="0">
                <a:latin typeface="KievitOT-Regular"/>
                <a:cs typeface="KievitOT-Regular"/>
              </a:rPr>
              <a:t>DCP</a:t>
            </a:r>
          </a:p>
        </p:txBody>
      </p:sp>
      <p:grpSp>
        <p:nvGrpSpPr>
          <p:cNvPr id="25" name="Group 24"/>
          <p:cNvGrpSpPr/>
          <p:nvPr/>
        </p:nvGrpSpPr>
        <p:grpSpPr>
          <a:xfrm>
            <a:off x="6103900" y="2535487"/>
            <a:ext cx="897135" cy="361801"/>
            <a:chOff x="6103900" y="2592637"/>
            <a:chExt cx="897135" cy="361801"/>
          </a:xfrm>
        </p:grpSpPr>
        <p:sp>
          <p:nvSpPr>
            <p:cNvPr id="46" name="Rectangle 45"/>
            <p:cNvSpPr/>
            <p:nvPr/>
          </p:nvSpPr>
          <p:spPr>
            <a:xfrm>
              <a:off x="6103900" y="2592637"/>
              <a:ext cx="897135" cy="3618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KievitOT-Regular"/>
                <a:cs typeface="KievitOT-Regular"/>
              </a:endParaRPr>
            </a:p>
          </p:txBody>
        </p:sp>
        <p:pic>
          <p:nvPicPr>
            <p:cNvPr id="26" name="Picture 25" descr="Screen Shot 2015-03-02 at 9.38.5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794" y="2592637"/>
              <a:ext cx="714082" cy="361801"/>
            </a:xfrm>
            <a:prstGeom prst="rect">
              <a:avLst/>
            </a:prstGeom>
            <a:effectLst/>
          </p:spPr>
        </p:pic>
      </p:grpSp>
      <p:cxnSp>
        <p:nvCxnSpPr>
          <p:cNvPr id="48" name="Straight Arrow Connector 47"/>
          <p:cNvCxnSpPr/>
          <p:nvPr/>
        </p:nvCxnSpPr>
        <p:spPr>
          <a:xfrm flipH="1">
            <a:off x="7740419" y="2805612"/>
            <a:ext cx="317030"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810615" y="4151681"/>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KievitOT-Regular" charset="0"/>
                <a:ea typeface="KievitOT-Regular" charset="0"/>
                <a:cs typeface="KievitOT-Regular" charset="0"/>
              </a:rPr>
              <a:t>Hadoop</a:t>
            </a:r>
            <a:endParaRPr lang="en-US" sz="1200" dirty="0">
              <a:solidFill>
                <a:schemeClr val="tx1"/>
              </a:solidFill>
              <a:latin typeface="KievitOT-Regular" charset="0"/>
              <a:ea typeface="KievitOT-Regular" charset="0"/>
              <a:cs typeface="KievitOT-Regular" charset="0"/>
            </a:endParaRPr>
          </a:p>
        </p:txBody>
      </p:sp>
      <p:cxnSp>
        <p:nvCxnSpPr>
          <p:cNvPr id="51" name="Straight Arrow Connector 50"/>
          <p:cNvCxnSpPr>
            <a:stCxn id="24" idx="2"/>
            <a:endCxn id="39" idx="0"/>
          </p:cNvCxnSpPr>
          <p:nvPr/>
        </p:nvCxnSpPr>
        <p:spPr>
          <a:xfrm>
            <a:off x="6534124" y="3480310"/>
            <a:ext cx="779411" cy="671371"/>
          </a:xfrm>
          <a:prstGeom prst="straightConnector1">
            <a:avLst/>
          </a:prstGeom>
          <a:ln w="12700" cmpd="sng">
            <a:solidFill>
              <a:schemeClr val="tx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5858169" y="2945356"/>
            <a:ext cx="1303624" cy="457200"/>
          </a:xfrm>
          <a:prstGeom prst="rect">
            <a:avLst/>
          </a:prstGeom>
          <a:solidFill>
            <a:schemeClr val="bg2">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KievitOT-Regular" charset="0"/>
                <a:ea typeface="KievitOT-Regular" charset="0"/>
                <a:cs typeface="KievitOT-Regular" charset="0"/>
              </a:rPr>
              <a:t>Machine Learning Models</a:t>
            </a:r>
            <a:endParaRPr lang="en-US" sz="1200" dirty="0">
              <a:solidFill>
                <a:schemeClr val="tx1"/>
              </a:solidFill>
              <a:latin typeface="KievitOT-Regular" charset="0"/>
              <a:ea typeface="KievitOT-Regular" charset="0"/>
              <a:cs typeface="KievitOT-Regular" charset="0"/>
            </a:endParaRPr>
          </a:p>
        </p:txBody>
      </p:sp>
      <p:sp>
        <p:nvSpPr>
          <p:cNvPr id="58" name="Rectangle 57"/>
          <p:cNvSpPr/>
          <p:nvPr/>
        </p:nvSpPr>
        <p:spPr>
          <a:xfrm>
            <a:off x="5460290" y="4151681"/>
            <a:ext cx="1005840" cy="457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KievitOT-Regular" charset="0"/>
                <a:ea typeface="KievitOT-Regular" charset="0"/>
                <a:cs typeface="KievitOT-Regular" charset="0"/>
              </a:rPr>
              <a:t>Data Warehouse</a:t>
            </a:r>
            <a:endParaRPr lang="en-US" sz="1200" dirty="0">
              <a:solidFill>
                <a:schemeClr val="tx1"/>
              </a:solidFill>
              <a:latin typeface="KievitOT-Regular" charset="0"/>
              <a:ea typeface="KievitOT-Regular" charset="0"/>
              <a:cs typeface="KievitOT-Regular" charset="0"/>
            </a:endParaRPr>
          </a:p>
        </p:txBody>
      </p:sp>
      <p:cxnSp>
        <p:nvCxnSpPr>
          <p:cNvPr id="59" name="Straight Arrow Connector 58"/>
          <p:cNvCxnSpPr>
            <a:stCxn id="24" idx="2"/>
            <a:endCxn id="58" idx="0"/>
          </p:cNvCxnSpPr>
          <p:nvPr/>
        </p:nvCxnSpPr>
        <p:spPr>
          <a:xfrm flipH="1">
            <a:off x="5963210" y="3480310"/>
            <a:ext cx="570914" cy="671371"/>
          </a:xfrm>
          <a:prstGeom prst="straightConnector1">
            <a:avLst/>
          </a:prstGeom>
          <a:ln w="12700" cmpd="sng">
            <a:solidFill>
              <a:schemeClr val="tx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6077905" y="4674572"/>
            <a:ext cx="1303624" cy="276999"/>
          </a:xfrm>
          <a:prstGeom prst="rect">
            <a:avLst/>
          </a:prstGeom>
        </p:spPr>
        <p:txBody>
          <a:bodyPr wrap="square">
            <a:spAutoFit/>
          </a:bodyPr>
          <a:lstStyle/>
          <a:p>
            <a:r>
              <a:rPr lang="de-DE" sz="1200" dirty="0" smtClean="0">
                <a:latin typeface="KievitOT-Regular"/>
                <a:cs typeface="KievitOT-Regular"/>
              </a:rPr>
              <a:t>Historical Data</a:t>
            </a:r>
          </a:p>
        </p:txBody>
      </p:sp>
    </p:spTree>
    <p:extLst>
      <p:ext uri="{BB962C8B-B14F-4D97-AF65-F5344CB8AC3E}">
        <p14:creationId xmlns:p14="http://schemas.microsoft.com/office/powerpoint/2010/main" val="208155365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Spark Connector 1.2</a:t>
            </a:r>
            <a:endParaRPr lang="en-US" dirty="0"/>
          </a:p>
        </p:txBody>
      </p:sp>
      <p:sp>
        <p:nvSpPr>
          <p:cNvPr id="5" name="Content Placeholder 4"/>
          <p:cNvSpPr>
            <a:spLocks noGrp="1"/>
          </p:cNvSpPr>
          <p:nvPr>
            <p:ph idx="1"/>
          </p:nvPr>
        </p:nvSpPr>
        <p:spPr>
          <a:xfrm>
            <a:off x="466353" y="713232"/>
            <a:ext cx="6739119" cy="3394472"/>
          </a:xfrm>
        </p:spPr>
        <p:txBody>
          <a:bodyPr>
            <a:normAutofit/>
          </a:bodyPr>
          <a:lstStyle/>
          <a:p>
            <a:pPr marL="0" indent="0">
              <a:buNone/>
            </a:pPr>
            <a:r>
              <a:rPr lang="en-US" u="sng" dirty="0" smtClean="0"/>
              <a:t>Upcoming Release (planned) : 1.2 </a:t>
            </a:r>
            <a:br>
              <a:rPr lang="en-US" u="sng" dirty="0" smtClean="0"/>
            </a:br>
            <a:endParaRPr lang="en-US" u="sng" dirty="0" smtClean="0"/>
          </a:p>
          <a:p>
            <a:pPr marL="342900" indent="-342900">
              <a:buFont typeface="Arial"/>
              <a:buChar char="•"/>
            </a:pPr>
            <a:r>
              <a:rPr lang="en-US" dirty="0" smtClean="0"/>
              <a:t>Spark 1.6 Support (including Datasets)</a:t>
            </a:r>
          </a:p>
          <a:p>
            <a:pPr marL="342900" indent="-342900">
              <a:buFont typeface="Arial"/>
              <a:buChar char="•"/>
            </a:pPr>
            <a:r>
              <a:rPr lang="en-US" dirty="0" err="1" smtClean="0"/>
              <a:t>Bugfixes</a:t>
            </a:r>
            <a:endParaRPr lang="en-US" dirty="0" smtClean="0"/>
          </a:p>
          <a:p>
            <a:pPr marL="342900" indent="-342900">
              <a:buFont typeface="Arial"/>
              <a:buChar char="•"/>
            </a:pPr>
            <a:r>
              <a:rPr lang="en-US" dirty="0" smtClean="0"/>
              <a:t>Enhanced Java APIs</a:t>
            </a:r>
          </a:p>
          <a:p>
            <a:pPr marL="342900" indent="-342900">
              <a:buFont typeface="Arial"/>
              <a:buChar char="•"/>
            </a:pPr>
            <a:r>
              <a:rPr lang="en-US" dirty="0" smtClean="0"/>
              <a:t>Updated DCP Functionality</a:t>
            </a:r>
          </a:p>
        </p:txBody>
      </p:sp>
      <p:sp>
        <p:nvSpPr>
          <p:cNvPr id="4" name="Slide Number Placeholder 3"/>
          <p:cNvSpPr>
            <a:spLocks noGrp="1"/>
          </p:cNvSpPr>
          <p:nvPr>
            <p:ph type="sldNum" sz="quarter" idx="4294967295"/>
          </p:nvPr>
        </p:nvSpPr>
        <p:spPr>
          <a:xfrm>
            <a:off x="8402638" y="4767263"/>
            <a:ext cx="741362" cy="274637"/>
          </a:xfrm>
          <a:prstGeom prst="rect">
            <a:avLst/>
          </a:prstGeom>
        </p:spPr>
        <p:txBody>
          <a:bodyPr/>
          <a:lstStyle/>
          <a:p>
            <a:fld id="{E728A94C-44F1-DF43-8BD8-694E750DEF33}" type="slidenum">
              <a:rPr lang="en-US" smtClean="0"/>
              <a:t>37</a:t>
            </a:fld>
            <a:endParaRPr lang="en-US"/>
          </a:p>
        </p:txBody>
      </p:sp>
      <p:sp>
        <p:nvSpPr>
          <p:cNvPr id="7" name="Content Placeholder 4"/>
          <p:cNvSpPr txBox="1">
            <a:spLocks/>
          </p:cNvSpPr>
          <p:nvPr/>
        </p:nvSpPr>
        <p:spPr>
          <a:xfrm>
            <a:off x="4612888" y="685800"/>
            <a:ext cx="4357375" cy="3394472"/>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u="sng" dirty="0" smtClean="0"/>
          </a:p>
          <a:p>
            <a:pPr lvl="1"/>
            <a:endParaRPr lang="en-US" dirty="0" smtClean="0"/>
          </a:p>
        </p:txBody>
      </p:sp>
      <p:sp>
        <p:nvSpPr>
          <p:cNvPr id="8" name="TextBox 7"/>
          <p:cNvSpPr txBox="1"/>
          <p:nvPr/>
        </p:nvSpPr>
        <p:spPr>
          <a:xfrm>
            <a:off x="466353" y="4244043"/>
            <a:ext cx="7998594" cy="1046440"/>
          </a:xfrm>
          <a:prstGeom prst="rect">
            <a:avLst/>
          </a:prstGeom>
          <a:noFill/>
        </p:spPr>
        <p:txBody>
          <a:bodyPr wrap="square" rtlCol="0">
            <a:spAutoFit/>
          </a:bodyPr>
          <a:lstStyle/>
          <a:p>
            <a:pPr algn="ctr"/>
            <a:r>
              <a:rPr lang="en-US" sz="2000" dirty="0" smtClean="0">
                <a:hlinkClick r:id="rId3"/>
              </a:rPr>
              <a:t>github.com</a:t>
            </a:r>
            <a:r>
              <a:rPr lang="en-US" sz="2000" dirty="0">
                <a:hlinkClick r:id="rId3"/>
              </a:rPr>
              <a:t>/couchbaselabs/couchbase-spark-</a:t>
            </a:r>
            <a:r>
              <a:rPr lang="en-US" sz="2000" dirty="0" smtClean="0">
                <a:hlinkClick r:id="rId3"/>
              </a:rPr>
              <a:t>connector</a:t>
            </a:r>
            <a:r>
              <a:rPr lang="en-US" sz="2000" dirty="0" smtClean="0"/>
              <a:t>  </a:t>
            </a:r>
          </a:p>
          <a:p>
            <a:pPr marL="0" lvl="1" algn="ctr"/>
            <a:r>
              <a:rPr lang="en-US" sz="2000" dirty="0">
                <a:hlinkClick r:id="rId4"/>
              </a:rPr>
              <a:t>https://issues.couchbase.com/projects/SPARKC</a:t>
            </a:r>
            <a:r>
              <a:rPr lang="en-US" sz="2000" dirty="0"/>
              <a:t> </a:t>
            </a:r>
          </a:p>
          <a:p>
            <a:pPr algn="ctr"/>
            <a:endParaRPr lang="en-US" sz="2000" dirty="0"/>
          </a:p>
        </p:txBody>
      </p:sp>
    </p:spTree>
    <p:extLst>
      <p:ext uri="{BB962C8B-B14F-4D97-AF65-F5344CB8AC3E}">
        <p14:creationId xmlns:p14="http://schemas.microsoft.com/office/powerpoint/2010/main" val="276431090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 - Couchbase Spark Connector</a:t>
            </a:r>
            <a:endParaRPr lang="en-US" dirty="0"/>
          </a:p>
        </p:txBody>
      </p:sp>
      <p:sp>
        <p:nvSpPr>
          <p:cNvPr id="5" name="Content Placeholder 4"/>
          <p:cNvSpPr>
            <a:spLocks noGrp="1"/>
          </p:cNvSpPr>
          <p:nvPr>
            <p:ph idx="1"/>
          </p:nvPr>
        </p:nvSpPr>
        <p:spPr/>
        <p:txBody>
          <a:bodyPr/>
          <a:lstStyle/>
          <a:p>
            <a:pPr marL="0" indent="0">
              <a:buNone/>
            </a:pPr>
            <a:r>
              <a:rPr lang="en-US" dirty="0" err="1" smtClean="0">
                <a:latin typeface="KievitOT-Regular" charset="0"/>
                <a:ea typeface="KievitOT-Regular" charset="0"/>
                <a:cs typeface="KievitOT-Regular" charset="0"/>
              </a:rPr>
              <a:t>Github</a:t>
            </a:r>
            <a:r>
              <a:rPr lang="en-US" dirty="0" smtClean="0">
                <a:latin typeface="KievitOT-Regular" charset="0"/>
                <a:ea typeface="KievitOT-Regular" charset="0"/>
                <a:cs typeface="KievitOT-Regular" charset="0"/>
              </a:rPr>
              <a:t> Repo</a:t>
            </a:r>
            <a:endParaRPr lang="en-US" dirty="0">
              <a:latin typeface="KievitOT-Regular" charset="0"/>
              <a:ea typeface="KievitOT-Regular" charset="0"/>
              <a:cs typeface="KievitOT-Regular" charset="0"/>
            </a:endParaRPr>
          </a:p>
          <a:p>
            <a:r>
              <a:rPr lang="en-US" sz="1400" b="1" dirty="0" smtClean="0">
                <a:hlinkClick r:id="rId3"/>
              </a:rPr>
              <a:t>https</a:t>
            </a:r>
            <a:r>
              <a:rPr lang="en-US" sz="1400" b="1" dirty="0">
                <a:hlinkClick r:id="rId3"/>
              </a:rPr>
              <a:t>://github.com/couchbaselabs/couchbase-spark-connector</a:t>
            </a:r>
            <a:endParaRPr lang="en-US" sz="1400" b="1" dirty="0"/>
          </a:p>
          <a:p>
            <a:pPr marL="0" indent="0">
              <a:buNone/>
            </a:pPr>
            <a:r>
              <a:rPr lang="en-US" i="1" dirty="0" smtClean="0">
                <a:latin typeface="KievitOT-Regular" charset="0"/>
                <a:ea typeface="KievitOT-Regular" charset="0"/>
                <a:cs typeface="KievitOT-Regular" charset="0"/>
              </a:rPr>
              <a:t>Spark with Couchbase to Electrify your Data Processing</a:t>
            </a:r>
          </a:p>
          <a:p>
            <a:r>
              <a:rPr lang="en-US" sz="1400" b="1" dirty="0">
                <a:hlinkClick r:id="rId4"/>
              </a:rPr>
              <a:t>https://youtu.be/sBnAf7gAfLc</a:t>
            </a:r>
            <a:r>
              <a:rPr lang="en-US" sz="1400" b="1" dirty="0"/>
              <a:t> </a:t>
            </a:r>
            <a:endParaRPr lang="en-US" sz="1400" b="1" dirty="0">
              <a:hlinkClick r:id=""/>
            </a:endParaRPr>
          </a:p>
          <a:p>
            <a:pPr marL="0" indent="0">
              <a:buNone/>
            </a:pPr>
            <a:r>
              <a:rPr lang="en-US" dirty="0" smtClean="0">
                <a:latin typeface="KievitOT-Regular" charset="0"/>
                <a:ea typeface="KievitOT-Regular" charset="0"/>
                <a:cs typeface="KievitOT-Regular" charset="0"/>
              </a:rPr>
              <a:t>Docs </a:t>
            </a:r>
          </a:p>
          <a:p>
            <a:r>
              <a:rPr lang="en-US" sz="1200" b="1" dirty="0" smtClean="0">
                <a:hlinkClick r:id="rId5"/>
              </a:rPr>
              <a:t>http://developer.couchbase.com/documentation/server/current/connectors/spark-1.0/spark-intro.html</a:t>
            </a:r>
            <a:endParaRPr lang="en-US" sz="1200" b="1" dirty="0"/>
          </a:p>
          <a:p>
            <a:pPr marL="0" indent="0">
              <a:buNone/>
            </a:pPr>
            <a:r>
              <a:rPr lang="en-US" dirty="0" smtClean="0">
                <a:latin typeface="KievitOT-Regular" charset="0"/>
                <a:ea typeface="KievitOT-Regular" charset="0"/>
                <a:cs typeface="KievitOT-Regular" charset="0"/>
              </a:rPr>
              <a:t>Avalon Consulting blog </a:t>
            </a:r>
            <a:r>
              <a:rPr lang="en-US" dirty="0">
                <a:latin typeface="KievitOT-Regular" charset="0"/>
                <a:ea typeface="KievitOT-Regular" charset="0"/>
                <a:cs typeface="KievitOT-Regular" charset="0"/>
              </a:rPr>
              <a:t>and </a:t>
            </a:r>
            <a:r>
              <a:rPr lang="en-US" dirty="0" err="1" smtClean="0">
                <a:latin typeface="KievitOT-Regular" charset="0"/>
                <a:ea typeface="KievitOT-Regular" charset="0"/>
                <a:cs typeface="KievitOT-Regular" charset="0"/>
              </a:rPr>
              <a:t>Github</a:t>
            </a:r>
            <a:r>
              <a:rPr lang="en-US" dirty="0" smtClean="0">
                <a:latin typeface="KievitOT-Regular" charset="0"/>
                <a:ea typeface="KievitOT-Regular" charset="0"/>
                <a:cs typeface="KievitOT-Regular" charset="0"/>
              </a:rPr>
              <a:t> repo (Market Basket Analysis)</a:t>
            </a:r>
            <a:endParaRPr lang="en-US" dirty="0">
              <a:latin typeface="KievitOT-Regular" charset="0"/>
              <a:ea typeface="KievitOT-Regular" charset="0"/>
              <a:cs typeface="KievitOT-Regular" charset="0"/>
            </a:endParaRPr>
          </a:p>
          <a:p>
            <a:r>
              <a:rPr lang="en-US" sz="1400" b="1" dirty="0">
                <a:hlinkClick r:id="rId6"/>
              </a:rPr>
              <a:t>http://blogs.avalonconsult.com/blog/big-data/combining-operational-and-analytical-big-data-using-couchbase-and-spark-a-market-basket-analysis-example/</a:t>
            </a:r>
            <a:endParaRPr lang="en-US" sz="1400" b="1" dirty="0"/>
          </a:p>
          <a:p>
            <a:r>
              <a:rPr lang="en-US" sz="1400" b="1" dirty="0">
                <a:hlinkClick r:id="rId7"/>
              </a:rPr>
              <a:t>https://github.com/Avalon-Consulting-LLC/couchbase-spark-mba</a:t>
            </a:r>
            <a:r>
              <a:rPr lang="en-US" sz="1400" b="1" dirty="0"/>
              <a:t> </a:t>
            </a:r>
          </a:p>
        </p:txBody>
      </p:sp>
      <p:sp>
        <p:nvSpPr>
          <p:cNvPr id="4" name="Slide Number Placeholder 3"/>
          <p:cNvSpPr>
            <a:spLocks noGrp="1"/>
          </p:cNvSpPr>
          <p:nvPr>
            <p:ph type="sldNum" sz="quarter" idx="4294967295"/>
          </p:nvPr>
        </p:nvSpPr>
        <p:spPr>
          <a:xfrm>
            <a:off x="8402638" y="4767263"/>
            <a:ext cx="741362" cy="274637"/>
          </a:xfrm>
          <a:prstGeom prst="rect">
            <a:avLst/>
          </a:prstGeom>
        </p:spPr>
        <p:txBody>
          <a:bodyPr/>
          <a:lstStyle/>
          <a:p>
            <a:fld id="{E728A94C-44F1-DF43-8BD8-694E750DEF33}" type="slidenum">
              <a:rPr lang="en-US" smtClean="0"/>
              <a:t>38</a:t>
            </a:fld>
            <a:endParaRPr lang="en-US"/>
          </a:p>
        </p:txBody>
      </p:sp>
      <p:sp>
        <p:nvSpPr>
          <p:cNvPr id="7" name="Content Placeholder 4"/>
          <p:cNvSpPr txBox="1">
            <a:spLocks/>
          </p:cNvSpPr>
          <p:nvPr/>
        </p:nvSpPr>
        <p:spPr>
          <a:xfrm>
            <a:off x="4612888" y="685800"/>
            <a:ext cx="4357375" cy="3394472"/>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u="sng" dirty="0" smtClean="0"/>
          </a:p>
          <a:p>
            <a:pPr lvl="1"/>
            <a:endParaRPr lang="en-US" dirty="0" smtClean="0"/>
          </a:p>
        </p:txBody>
      </p:sp>
    </p:spTree>
    <p:extLst>
      <p:ext uri="{BB962C8B-B14F-4D97-AF65-F5344CB8AC3E}">
        <p14:creationId xmlns:p14="http://schemas.microsoft.com/office/powerpoint/2010/main" val="368290482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2" name="Subtitle 1"/>
          <p:cNvSpPr>
            <a:spLocks noGrp="1"/>
          </p:cNvSpPr>
          <p:nvPr>
            <p:ph type="subTitle" idx="1"/>
          </p:nvPr>
        </p:nvSpPr>
        <p:spPr/>
        <p:txBody>
          <a:bodyPr/>
          <a:lstStyle/>
          <a:p>
            <a:r>
              <a:rPr lang="en-US" dirty="0" err="1" smtClean="0"/>
              <a:t>justin@couchbase.com</a:t>
            </a:r>
            <a:endParaRPr lang="en-US" dirty="0"/>
          </a:p>
        </p:txBody>
      </p:sp>
    </p:spTree>
    <p:extLst>
      <p:ext uri="{BB962C8B-B14F-4D97-AF65-F5344CB8AC3E}">
        <p14:creationId xmlns:p14="http://schemas.microsoft.com/office/powerpoint/2010/main" val="12844765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Overview</a:t>
            </a:r>
            <a:endParaRPr lang="en-US" dirty="0"/>
          </a:p>
        </p:txBody>
      </p:sp>
      <p:sp>
        <p:nvSpPr>
          <p:cNvPr id="3" name="Content Placeholder 2"/>
          <p:cNvSpPr>
            <a:spLocks noGrp="1"/>
          </p:cNvSpPr>
          <p:nvPr>
            <p:ph idx="1"/>
          </p:nvPr>
        </p:nvSpPr>
        <p:spPr/>
        <p:txBody>
          <a:bodyPr/>
          <a:lstStyle/>
          <a:p>
            <a:r>
              <a:rPr lang="en-US" smtClean="0"/>
              <a:t>The first NoSQL database that enables you to develop with agility and operate at any scale.</a:t>
            </a:r>
            <a:endParaRPr lang="en-US" dirty="0"/>
          </a:p>
        </p:txBody>
      </p:sp>
      <p:grpSp>
        <p:nvGrpSpPr>
          <p:cNvPr id="13" name="Group 12"/>
          <p:cNvGrpSpPr/>
          <p:nvPr/>
        </p:nvGrpSpPr>
        <p:grpSpPr>
          <a:xfrm>
            <a:off x="1060023" y="2557233"/>
            <a:ext cx="7089771" cy="1568064"/>
            <a:chOff x="1060023" y="2557233"/>
            <a:chExt cx="7089771" cy="1568064"/>
          </a:xfrm>
        </p:grpSpPr>
        <p:pic>
          <p:nvPicPr>
            <p:cNvPr id="5" name="Picture 4" descr="exports-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384" y="2557233"/>
              <a:ext cx="6465084" cy="874123"/>
            </a:xfrm>
            <a:prstGeom prst="rect">
              <a:avLst/>
            </a:prstGeom>
          </p:spPr>
        </p:pic>
        <p:sp>
          <p:nvSpPr>
            <p:cNvPr id="6" name="TextBox 5"/>
            <p:cNvSpPr txBox="1"/>
            <p:nvPr/>
          </p:nvSpPr>
          <p:spPr>
            <a:xfrm>
              <a:off x="1060023" y="3590765"/>
              <a:ext cx="1385375" cy="261610"/>
            </a:xfrm>
            <a:prstGeom prst="rect">
              <a:avLst/>
            </a:prstGeom>
            <a:noFill/>
          </p:spPr>
          <p:txBody>
            <a:bodyPr wrap="square" rtlCol="0">
              <a:spAutoFit/>
            </a:bodyPr>
            <a:lstStyle/>
            <a:p>
              <a:pPr algn="ctr"/>
              <a:r>
                <a:rPr lang="en-US" sz="1050" b="1" dirty="0" smtClean="0">
                  <a:solidFill>
                    <a:srgbClr val="CC2A2E"/>
                  </a:solidFill>
                  <a:latin typeface="KievitOT-Bold"/>
                  <a:cs typeface="KievitOT-Bold"/>
                </a:rPr>
                <a:t>Managed Cache</a:t>
              </a:r>
              <a:endParaRPr lang="en-US" sz="1050" b="1" dirty="0">
                <a:solidFill>
                  <a:srgbClr val="CC2A2E"/>
                </a:solidFill>
                <a:latin typeface="KievitOT-Bold"/>
                <a:cs typeface="KievitOT-Bold"/>
              </a:endParaRPr>
            </a:p>
          </p:txBody>
        </p:sp>
        <p:sp>
          <p:nvSpPr>
            <p:cNvPr id="7" name="TextBox 6"/>
            <p:cNvSpPr txBox="1"/>
            <p:nvPr/>
          </p:nvSpPr>
          <p:spPr>
            <a:xfrm>
              <a:off x="2487378" y="3587124"/>
              <a:ext cx="1385375" cy="261610"/>
            </a:xfrm>
            <a:prstGeom prst="rect">
              <a:avLst/>
            </a:prstGeom>
            <a:noFill/>
          </p:spPr>
          <p:txBody>
            <a:bodyPr wrap="square" rtlCol="0">
              <a:spAutoFit/>
            </a:bodyPr>
            <a:lstStyle/>
            <a:p>
              <a:pPr algn="ctr"/>
              <a:r>
                <a:rPr lang="en-US" sz="1050" b="1" dirty="0" smtClean="0">
                  <a:solidFill>
                    <a:srgbClr val="CC2A2E"/>
                  </a:solidFill>
                  <a:latin typeface="KievitOT-Bold"/>
                  <a:cs typeface="KievitOT-Bold"/>
                </a:rPr>
                <a:t>Key-Value Store</a:t>
              </a:r>
              <a:endParaRPr lang="en-US" sz="1050" b="1" dirty="0">
                <a:solidFill>
                  <a:srgbClr val="CC2A2E"/>
                </a:solidFill>
                <a:latin typeface="KievitOT-Bold"/>
                <a:cs typeface="KievitOT-Bold"/>
              </a:endParaRPr>
            </a:p>
          </p:txBody>
        </p:sp>
        <p:sp>
          <p:nvSpPr>
            <p:cNvPr id="8" name="TextBox 7"/>
            <p:cNvSpPr txBox="1"/>
            <p:nvPr/>
          </p:nvSpPr>
          <p:spPr>
            <a:xfrm>
              <a:off x="3904241" y="3587122"/>
              <a:ext cx="1385375" cy="261610"/>
            </a:xfrm>
            <a:prstGeom prst="rect">
              <a:avLst/>
            </a:prstGeom>
            <a:noFill/>
          </p:spPr>
          <p:txBody>
            <a:bodyPr wrap="square" rtlCol="0">
              <a:spAutoFit/>
            </a:bodyPr>
            <a:lstStyle/>
            <a:p>
              <a:pPr algn="ctr"/>
              <a:r>
                <a:rPr lang="en-US" sz="1050" b="1" dirty="0" smtClean="0">
                  <a:solidFill>
                    <a:srgbClr val="CC2A2E"/>
                  </a:solidFill>
                  <a:latin typeface="KievitOT-Bold"/>
                  <a:cs typeface="KievitOT-Bold"/>
                </a:rPr>
                <a:t>Document Database</a:t>
              </a:r>
              <a:endParaRPr lang="en-US" sz="1050" b="1" dirty="0">
                <a:solidFill>
                  <a:srgbClr val="CC2A2E"/>
                </a:solidFill>
                <a:latin typeface="KievitOT-Bold"/>
                <a:cs typeface="KievitOT-Bold"/>
              </a:endParaRPr>
            </a:p>
          </p:txBody>
        </p:sp>
        <p:sp>
          <p:nvSpPr>
            <p:cNvPr id="9" name="TextBox 8"/>
            <p:cNvSpPr txBox="1"/>
            <p:nvPr/>
          </p:nvSpPr>
          <p:spPr>
            <a:xfrm>
              <a:off x="5347558" y="3576626"/>
              <a:ext cx="1385375" cy="261610"/>
            </a:xfrm>
            <a:prstGeom prst="rect">
              <a:avLst/>
            </a:prstGeom>
            <a:noFill/>
          </p:spPr>
          <p:txBody>
            <a:bodyPr wrap="square" rtlCol="0">
              <a:spAutoFit/>
            </a:bodyPr>
            <a:lstStyle/>
            <a:p>
              <a:pPr algn="ctr"/>
              <a:r>
                <a:rPr lang="en-US" sz="1050" b="1" dirty="0" smtClean="0">
                  <a:solidFill>
                    <a:srgbClr val="CC2A2E"/>
                  </a:solidFill>
                  <a:latin typeface="KievitOT-Bold"/>
                  <a:cs typeface="KievitOT-Bold"/>
                </a:rPr>
                <a:t>Embedded Database</a:t>
              </a:r>
              <a:endParaRPr lang="en-US" sz="1050" b="1" dirty="0">
                <a:solidFill>
                  <a:srgbClr val="CC2A2E"/>
                </a:solidFill>
                <a:latin typeface="KievitOT-Bold"/>
                <a:cs typeface="KievitOT-Bold"/>
              </a:endParaRPr>
            </a:p>
          </p:txBody>
        </p:sp>
        <p:sp>
          <p:nvSpPr>
            <p:cNvPr id="10" name="TextBox 9"/>
            <p:cNvSpPr txBox="1"/>
            <p:nvPr/>
          </p:nvSpPr>
          <p:spPr>
            <a:xfrm>
              <a:off x="6764419" y="3580268"/>
              <a:ext cx="1385375" cy="261610"/>
            </a:xfrm>
            <a:prstGeom prst="rect">
              <a:avLst/>
            </a:prstGeom>
            <a:noFill/>
          </p:spPr>
          <p:txBody>
            <a:bodyPr wrap="square" rtlCol="0">
              <a:spAutoFit/>
            </a:bodyPr>
            <a:lstStyle/>
            <a:p>
              <a:pPr algn="ctr"/>
              <a:r>
                <a:rPr lang="en-US" sz="1050" b="1" dirty="0" smtClean="0">
                  <a:solidFill>
                    <a:srgbClr val="CC2A2E"/>
                  </a:solidFill>
                  <a:latin typeface="KievitOT-Bold"/>
                  <a:cs typeface="KievitOT-Bold"/>
                </a:rPr>
                <a:t>Sync Management</a:t>
              </a:r>
              <a:endParaRPr lang="en-US" sz="1050" b="1" dirty="0">
                <a:solidFill>
                  <a:srgbClr val="CC2A2E"/>
                </a:solidFill>
                <a:latin typeface="KievitOT-Bold"/>
                <a:cs typeface="KievitOT-Bold"/>
              </a:endParaRPr>
            </a:p>
          </p:txBody>
        </p:sp>
        <p:cxnSp>
          <p:nvCxnSpPr>
            <p:cNvPr id="12" name="Straight Arrow Connector 11"/>
            <p:cNvCxnSpPr/>
            <p:nvPr/>
          </p:nvCxnSpPr>
          <p:spPr>
            <a:xfrm>
              <a:off x="1060023" y="4125297"/>
              <a:ext cx="7089771" cy="0"/>
            </a:xfrm>
            <a:prstGeom prst="straightConnector1">
              <a:avLst/>
            </a:prstGeom>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0065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Dev</a:t>
            </a:r>
            <a:r>
              <a:rPr lang="en-US" dirty="0" smtClean="0"/>
              <a:t> Guide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4058399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n 16"/>
          <p:cNvSpPr/>
          <p:nvPr/>
        </p:nvSpPr>
        <p:spPr>
          <a:xfrm>
            <a:off x="3886200" y="4074742"/>
            <a:ext cx="1289304" cy="601652"/>
          </a:xfrm>
          <a:prstGeom prst="can">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chemeClr val="tx1"/>
                </a:solidFill>
                <a:latin typeface="KievitOT-Regular" charset="0"/>
                <a:ea typeface="KievitOT-Regular" charset="0"/>
                <a:cs typeface="KievitOT-Regular" charset="0"/>
              </a:rPr>
              <a:t>Couchbase</a:t>
            </a:r>
            <a:endParaRPr lang="en-US" sz="1600" dirty="0">
              <a:solidFill>
                <a:schemeClr val="tx1"/>
              </a:solidFill>
              <a:latin typeface="KievitOT-Regular" charset="0"/>
              <a:ea typeface="KievitOT-Regular" charset="0"/>
              <a:cs typeface="KievitOT-Regular" charset="0"/>
            </a:endParaRPr>
          </a:p>
        </p:txBody>
      </p:sp>
      <p:sp>
        <p:nvSpPr>
          <p:cNvPr id="13" name="Rectangle 12"/>
          <p:cNvSpPr/>
          <p:nvPr/>
        </p:nvSpPr>
        <p:spPr>
          <a:xfrm>
            <a:off x="3742944" y="2585249"/>
            <a:ext cx="1645920" cy="914400"/>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chemeClr val="tx1"/>
                </a:solidFill>
                <a:latin typeface="KievitOT-Regular" charset="0"/>
                <a:ea typeface="KievitOT-Regular" charset="0"/>
                <a:cs typeface="KievitOT-Regular" charset="0"/>
              </a:rPr>
              <a:t>Data Node</a:t>
            </a:r>
            <a:endParaRPr lang="en-US" dirty="0">
              <a:solidFill>
                <a:schemeClr val="tx1"/>
              </a:solidFill>
              <a:latin typeface="KievitOT-Regular" charset="0"/>
              <a:ea typeface="KievitOT-Regular" charset="0"/>
              <a:cs typeface="KievitOT-Regular" charset="0"/>
            </a:endParaRPr>
          </a:p>
        </p:txBody>
      </p:sp>
      <p:sp>
        <p:nvSpPr>
          <p:cNvPr id="12" name="Rectangle 11"/>
          <p:cNvSpPr/>
          <p:nvPr/>
        </p:nvSpPr>
        <p:spPr>
          <a:xfrm>
            <a:off x="3590544" y="2432849"/>
            <a:ext cx="1645920" cy="914400"/>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chemeClr val="tx1"/>
                </a:solidFill>
                <a:latin typeface="KievitOT-Regular" charset="0"/>
                <a:ea typeface="KievitOT-Regular" charset="0"/>
                <a:cs typeface="KievitOT-Regular" charset="0"/>
              </a:rPr>
              <a:t>Data Node</a:t>
            </a:r>
            <a:endParaRPr lang="en-US" dirty="0">
              <a:solidFill>
                <a:schemeClr val="tx1"/>
              </a:solidFill>
              <a:latin typeface="KievitOT-Regular" charset="0"/>
              <a:ea typeface="KievitOT-Regular" charset="0"/>
              <a:cs typeface="KievitOT-Regular" charset="0"/>
            </a:endParaRPr>
          </a:p>
        </p:txBody>
      </p:sp>
      <p:sp>
        <p:nvSpPr>
          <p:cNvPr id="8" name="Rectangle 7"/>
          <p:cNvSpPr/>
          <p:nvPr/>
        </p:nvSpPr>
        <p:spPr>
          <a:xfrm>
            <a:off x="3438144" y="2280449"/>
            <a:ext cx="1645920" cy="914400"/>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solidFill>
                  <a:schemeClr val="tx1"/>
                </a:solidFill>
                <a:latin typeface="KievitOT-Regular" charset="0"/>
                <a:ea typeface="KievitOT-Regular" charset="0"/>
                <a:cs typeface="KievitOT-Regular" charset="0"/>
              </a:rPr>
              <a:t>Spark Worker</a:t>
            </a:r>
            <a:endParaRPr lang="en-US" sz="1600" dirty="0">
              <a:solidFill>
                <a:schemeClr val="tx1"/>
              </a:solidFill>
              <a:latin typeface="KievitOT-Regular" charset="0"/>
              <a:ea typeface="KievitOT-Regular" charset="0"/>
              <a:cs typeface="KievitOT-Regular" charset="0"/>
            </a:endParaRPr>
          </a:p>
        </p:txBody>
      </p:sp>
      <p:sp>
        <p:nvSpPr>
          <p:cNvPr id="2" name="Title 1"/>
          <p:cNvSpPr>
            <a:spLocks noGrp="1"/>
          </p:cNvSpPr>
          <p:nvPr>
            <p:ph type="title"/>
          </p:nvPr>
        </p:nvSpPr>
        <p:spPr/>
        <p:txBody>
          <a:bodyPr/>
          <a:lstStyle/>
          <a:p>
            <a:r>
              <a:rPr lang="en-US" dirty="0" smtClean="0"/>
              <a:t>Anatomy of a Spark Application</a:t>
            </a:r>
            <a:endParaRPr lang="en-US" dirty="0"/>
          </a:p>
        </p:txBody>
      </p:sp>
      <p:sp>
        <p:nvSpPr>
          <p:cNvPr id="4" name="Rectangle 3"/>
          <p:cNvSpPr/>
          <p:nvPr/>
        </p:nvSpPr>
        <p:spPr>
          <a:xfrm>
            <a:off x="2414016" y="983144"/>
            <a:ext cx="1645920" cy="914400"/>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solidFill>
                  <a:schemeClr val="tx1"/>
                </a:solidFill>
                <a:latin typeface="KievitOT-Regular" charset="0"/>
                <a:ea typeface="KievitOT-Regular" charset="0"/>
                <a:cs typeface="KievitOT-Regular" charset="0"/>
              </a:rPr>
              <a:t>Driver Program</a:t>
            </a:r>
            <a:endParaRPr lang="en-US" sz="1600" dirty="0">
              <a:solidFill>
                <a:schemeClr val="tx1"/>
              </a:solidFill>
              <a:latin typeface="KievitOT-Regular" charset="0"/>
              <a:ea typeface="KievitOT-Regular" charset="0"/>
              <a:cs typeface="KievitOT-Regular" charset="0"/>
            </a:endParaRPr>
          </a:p>
        </p:txBody>
      </p:sp>
      <p:sp>
        <p:nvSpPr>
          <p:cNvPr id="5" name="Rectangle 4"/>
          <p:cNvSpPr/>
          <p:nvPr/>
        </p:nvSpPr>
        <p:spPr>
          <a:xfrm>
            <a:off x="2593848" y="1440344"/>
            <a:ext cx="1286256" cy="330708"/>
          </a:xfrm>
          <a:prstGeom prst="rect">
            <a:avLst/>
          </a:prstGeom>
          <a:no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KievitOT-Regular" charset="0"/>
                <a:ea typeface="KievitOT-Regular" charset="0"/>
                <a:cs typeface="KievitOT-Regular" charset="0"/>
              </a:rPr>
              <a:t>SparkContext</a:t>
            </a:r>
            <a:endParaRPr lang="en-US" sz="1400" dirty="0">
              <a:solidFill>
                <a:schemeClr val="tx1"/>
              </a:solidFill>
              <a:latin typeface="KievitOT-Regular" charset="0"/>
              <a:ea typeface="KievitOT-Regular" charset="0"/>
              <a:cs typeface="KievitOT-Regular" charset="0"/>
            </a:endParaRPr>
          </a:p>
        </p:txBody>
      </p:sp>
      <p:sp>
        <p:nvSpPr>
          <p:cNvPr id="6" name="Rectangle 5"/>
          <p:cNvSpPr/>
          <p:nvPr/>
        </p:nvSpPr>
        <p:spPr>
          <a:xfrm>
            <a:off x="4730496" y="991907"/>
            <a:ext cx="1645920" cy="914400"/>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solidFill>
                  <a:schemeClr val="tx1"/>
                </a:solidFill>
                <a:latin typeface="KievitOT-Regular" charset="0"/>
                <a:ea typeface="KievitOT-Regular" charset="0"/>
                <a:cs typeface="KievitOT-Regular" charset="0"/>
              </a:rPr>
              <a:t>Cluster Manager</a:t>
            </a:r>
            <a:endParaRPr lang="en-US" sz="1600" dirty="0">
              <a:solidFill>
                <a:schemeClr val="tx1"/>
              </a:solidFill>
              <a:latin typeface="KievitOT-Regular" charset="0"/>
              <a:ea typeface="KievitOT-Regular" charset="0"/>
              <a:cs typeface="KievitOT-Regular" charset="0"/>
            </a:endParaRPr>
          </a:p>
        </p:txBody>
      </p:sp>
      <p:sp>
        <p:nvSpPr>
          <p:cNvPr id="16" name="Can 15"/>
          <p:cNvSpPr/>
          <p:nvPr/>
        </p:nvSpPr>
        <p:spPr>
          <a:xfrm>
            <a:off x="3733800" y="3922342"/>
            <a:ext cx="1289304" cy="601652"/>
          </a:xfrm>
          <a:prstGeom prst="can">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chemeClr val="tx1"/>
                </a:solidFill>
                <a:latin typeface="KievitOT-Regular" charset="0"/>
                <a:ea typeface="KievitOT-Regular" charset="0"/>
                <a:cs typeface="KievitOT-Regular" charset="0"/>
              </a:rPr>
              <a:t>Couchbase</a:t>
            </a:r>
            <a:endParaRPr lang="en-US" sz="1600" dirty="0">
              <a:solidFill>
                <a:schemeClr val="tx1"/>
              </a:solidFill>
              <a:latin typeface="KievitOT-Regular" charset="0"/>
              <a:ea typeface="KievitOT-Regular" charset="0"/>
              <a:cs typeface="KievitOT-Regular" charset="0"/>
            </a:endParaRPr>
          </a:p>
        </p:txBody>
      </p:sp>
      <p:sp>
        <p:nvSpPr>
          <p:cNvPr id="14" name="Can 13"/>
          <p:cNvSpPr/>
          <p:nvPr/>
        </p:nvSpPr>
        <p:spPr>
          <a:xfrm>
            <a:off x="3581400" y="3769942"/>
            <a:ext cx="1289304" cy="601652"/>
          </a:xfrm>
          <a:prstGeom prst="can">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smtClean="0">
                <a:solidFill>
                  <a:schemeClr val="tx1"/>
                </a:solidFill>
                <a:latin typeface="KievitOT-Regular" charset="0"/>
                <a:ea typeface="KievitOT-Regular" charset="0"/>
                <a:cs typeface="KievitOT-Regular" charset="0"/>
              </a:rPr>
              <a:t>Couchbase</a:t>
            </a:r>
            <a:endParaRPr lang="en-US" sz="1600" dirty="0">
              <a:solidFill>
                <a:schemeClr val="tx1"/>
              </a:solidFill>
              <a:latin typeface="KievitOT-Regular" charset="0"/>
              <a:ea typeface="KievitOT-Regular" charset="0"/>
              <a:cs typeface="KievitOT-Regular" charset="0"/>
            </a:endParaRPr>
          </a:p>
        </p:txBody>
      </p:sp>
      <p:sp>
        <p:nvSpPr>
          <p:cNvPr id="23" name="Rectangle 22"/>
          <p:cNvSpPr/>
          <p:nvPr/>
        </p:nvSpPr>
        <p:spPr>
          <a:xfrm>
            <a:off x="3581400" y="2605031"/>
            <a:ext cx="1441704" cy="548640"/>
          </a:xfrm>
          <a:prstGeom prst="rect">
            <a:avLst/>
          </a:prstGeom>
          <a:solidFill>
            <a:schemeClr val="bg1">
              <a:lumMod val="95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latin typeface="KievitOT-Regular" charset="0"/>
                <a:ea typeface="KievitOT-Regular" charset="0"/>
                <a:cs typeface="KievitOT-Regular" charset="0"/>
              </a:rPr>
              <a:t>Executor</a:t>
            </a:r>
          </a:p>
        </p:txBody>
      </p:sp>
      <p:sp>
        <p:nvSpPr>
          <p:cNvPr id="24" name="Rectangle 23"/>
          <p:cNvSpPr/>
          <p:nvPr/>
        </p:nvSpPr>
        <p:spPr>
          <a:xfrm>
            <a:off x="3940302" y="2933974"/>
            <a:ext cx="731520" cy="182880"/>
          </a:xfrm>
          <a:prstGeom prst="rect">
            <a:avLst/>
          </a:prstGeom>
          <a:no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latin typeface="KievitOT-Regular" charset="0"/>
              <a:ea typeface="KievitOT-Regular" charset="0"/>
              <a:cs typeface="KievitOT-Regular" charset="0"/>
            </a:endParaRPr>
          </a:p>
        </p:txBody>
      </p:sp>
      <p:sp>
        <p:nvSpPr>
          <p:cNvPr id="25" name="Rectangle 24"/>
          <p:cNvSpPr/>
          <p:nvPr/>
        </p:nvSpPr>
        <p:spPr>
          <a:xfrm>
            <a:off x="3879342" y="2893259"/>
            <a:ext cx="731520" cy="182880"/>
          </a:xfrm>
          <a:prstGeom prst="rect">
            <a:avLst/>
          </a:prstGeom>
          <a:solidFill>
            <a:schemeClr val="bg1"/>
          </a:solid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latin typeface="KievitOT-Regular" charset="0"/>
              <a:ea typeface="KievitOT-Regular" charset="0"/>
              <a:cs typeface="KievitOT-Regular" charset="0"/>
            </a:endParaRPr>
          </a:p>
        </p:txBody>
      </p:sp>
      <p:sp>
        <p:nvSpPr>
          <p:cNvPr id="26" name="Rectangle 25"/>
          <p:cNvSpPr/>
          <p:nvPr/>
        </p:nvSpPr>
        <p:spPr>
          <a:xfrm>
            <a:off x="3818382" y="2851920"/>
            <a:ext cx="731520" cy="182880"/>
          </a:xfrm>
          <a:prstGeom prst="rect">
            <a:avLst/>
          </a:prstGeom>
          <a:solidFill>
            <a:schemeClr val="bg1"/>
          </a:solid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KievitOT-Regular" charset="0"/>
                <a:ea typeface="KievitOT-Regular" charset="0"/>
                <a:cs typeface="KievitOT-Regular" charset="0"/>
              </a:rPr>
              <a:t>Task</a:t>
            </a:r>
          </a:p>
        </p:txBody>
      </p:sp>
      <p:cxnSp>
        <p:nvCxnSpPr>
          <p:cNvPr id="15" name="Straight Arrow Connector 14"/>
          <p:cNvCxnSpPr>
            <a:stCxn id="4" idx="3"/>
            <a:endCxn id="6" idx="1"/>
          </p:cNvCxnSpPr>
          <p:nvPr/>
        </p:nvCxnSpPr>
        <p:spPr>
          <a:xfrm>
            <a:off x="4059936" y="1440344"/>
            <a:ext cx="670560" cy="876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2"/>
            <a:endCxn id="23" idx="3"/>
          </p:cNvCxnSpPr>
          <p:nvPr/>
        </p:nvCxnSpPr>
        <p:spPr>
          <a:xfrm flipH="1">
            <a:off x="5023104" y="1906307"/>
            <a:ext cx="530352" cy="97304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226052" y="3550703"/>
            <a:ext cx="0" cy="20095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4395216" y="3550703"/>
            <a:ext cx="0" cy="16671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272261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Management</a:t>
            </a:r>
            <a:endParaRPr lang="en-US" dirty="0"/>
          </a:p>
        </p:txBody>
      </p:sp>
      <p:pic>
        <p:nvPicPr>
          <p:cNvPr id="5" name="Bild 4" descr="Screen Shot 2015-05-29 at 19.3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00" y="1574800"/>
            <a:ext cx="6743700" cy="1981200"/>
          </a:xfrm>
          <a:prstGeom prst="rect">
            <a:avLst/>
          </a:prstGeom>
        </p:spPr>
      </p:pic>
    </p:spTree>
    <p:extLst>
      <p:ext uri="{BB962C8B-B14F-4D97-AF65-F5344CB8AC3E}">
        <p14:creationId xmlns:p14="http://schemas.microsoft.com/office/powerpoint/2010/main" val="30298249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Management</a:t>
            </a:r>
            <a:endParaRPr lang="en-US" dirty="0"/>
          </a:p>
        </p:txBody>
      </p:sp>
      <p:pic>
        <p:nvPicPr>
          <p:cNvPr id="3" name="Bild 2" descr="Screen Shot 2015-05-29 at 19.39.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800" y="1422400"/>
            <a:ext cx="5232400" cy="2286000"/>
          </a:xfrm>
          <a:prstGeom prst="rect">
            <a:avLst/>
          </a:prstGeom>
        </p:spPr>
      </p:pic>
    </p:spTree>
    <p:extLst>
      <p:ext uri="{BB962C8B-B14F-4D97-AF65-F5344CB8AC3E}">
        <p14:creationId xmlns:p14="http://schemas.microsoft.com/office/powerpoint/2010/main" val="140552113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RDDs</a:t>
            </a:r>
            <a:endParaRPr lang="en-US" dirty="0"/>
          </a:p>
        </p:txBody>
      </p:sp>
      <p:pic>
        <p:nvPicPr>
          <p:cNvPr id="3" name="Bild 2" descr="Screen Shot 2015-05-29 at 19.36.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1727200"/>
            <a:ext cx="8255000" cy="1676400"/>
          </a:xfrm>
          <a:prstGeom prst="rect">
            <a:avLst/>
          </a:prstGeom>
        </p:spPr>
      </p:pic>
    </p:spTree>
    <p:extLst>
      <p:ext uri="{BB962C8B-B14F-4D97-AF65-F5344CB8AC3E}">
        <p14:creationId xmlns:p14="http://schemas.microsoft.com/office/powerpoint/2010/main" val="93032392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Persisting RDDs</a:t>
            </a:r>
            <a:endParaRPr lang="en-US" dirty="0"/>
          </a:p>
        </p:txBody>
      </p:sp>
      <p:pic>
        <p:nvPicPr>
          <p:cNvPr id="3" name="Bild 2" descr="Screen Shot 2015-05-29 at 19.41.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16" y="952501"/>
            <a:ext cx="8677644" cy="3638284"/>
          </a:xfrm>
          <a:prstGeom prst="rect">
            <a:avLst/>
          </a:prstGeom>
        </p:spPr>
      </p:pic>
    </p:spTree>
    <p:extLst>
      <p:ext uri="{BB962C8B-B14F-4D97-AF65-F5344CB8AC3E}">
        <p14:creationId xmlns:p14="http://schemas.microsoft.com/office/powerpoint/2010/main" val="304268187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RDD N1QL Query</a:t>
            </a:r>
            <a:endParaRPr lang="en-US" dirty="0"/>
          </a:p>
        </p:txBody>
      </p:sp>
      <p:pic>
        <p:nvPicPr>
          <p:cNvPr id="3" name="Bild 2" descr="Screen Shot 2015-05-29 at 19.44.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723900"/>
            <a:ext cx="7035800" cy="3937778"/>
          </a:xfrm>
          <a:prstGeom prst="rect">
            <a:avLst/>
          </a:prstGeom>
        </p:spPr>
      </p:pic>
      <p:sp>
        <p:nvSpPr>
          <p:cNvPr id="4" name="Rectangle 3"/>
          <p:cNvSpPr/>
          <p:nvPr/>
        </p:nvSpPr>
        <p:spPr>
          <a:xfrm>
            <a:off x="724173" y="1616529"/>
            <a:ext cx="7714020" cy="3359020"/>
          </a:xfrm>
          <a:prstGeom prst="rect">
            <a:avLst/>
          </a:prstGeom>
          <a:solidFill>
            <a:schemeClr val="bg1">
              <a:alpha val="83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08108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 - Schema</a:t>
            </a:r>
            <a:endParaRPr lang="en-US" dirty="0"/>
          </a:p>
        </p:txBody>
      </p:sp>
      <p:pic>
        <p:nvPicPr>
          <p:cNvPr id="3" name="Bild 2" descr="Screen Shot 2015-05-29 at 19.44.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723900"/>
            <a:ext cx="7035800" cy="3937778"/>
          </a:xfrm>
          <a:prstGeom prst="rect">
            <a:avLst/>
          </a:prstGeom>
        </p:spPr>
      </p:pic>
      <p:sp>
        <p:nvSpPr>
          <p:cNvPr id="4" name="Rectangle 3"/>
          <p:cNvSpPr/>
          <p:nvPr/>
        </p:nvSpPr>
        <p:spPr>
          <a:xfrm>
            <a:off x="724173" y="723900"/>
            <a:ext cx="7714020" cy="882132"/>
          </a:xfrm>
          <a:prstGeom prst="rect">
            <a:avLst/>
          </a:prstGeom>
          <a:solidFill>
            <a:schemeClr val="bg1">
              <a:alpha val="83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a:off x="814035" y="3521528"/>
            <a:ext cx="7714020" cy="1140150"/>
          </a:xfrm>
          <a:prstGeom prst="rect">
            <a:avLst/>
          </a:prstGeom>
          <a:solidFill>
            <a:schemeClr val="bg1">
              <a:alpha val="83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2074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 – </a:t>
            </a:r>
            <a:r>
              <a:rPr lang="en-US" dirty="0" err="1" smtClean="0"/>
              <a:t>Dataframe</a:t>
            </a:r>
            <a:r>
              <a:rPr lang="en-US" dirty="0" smtClean="0"/>
              <a:t> Query</a:t>
            </a:r>
            <a:endParaRPr lang="en-US" dirty="0"/>
          </a:p>
        </p:txBody>
      </p:sp>
      <p:pic>
        <p:nvPicPr>
          <p:cNvPr id="3" name="Bild 2" descr="Screen Shot 2015-05-29 at 19.44.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723900"/>
            <a:ext cx="7035800" cy="3937778"/>
          </a:xfrm>
          <a:prstGeom prst="rect">
            <a:avLst/>
          </a:prstGeom>
        </p:spPr>
      </p:pic>
      <p:sp>
        <p:nvSpPr>
          <p:cNvPr id="4" name="Rectangle 3"/>
          <p:cNvSpPr/>
          <p:nvPr/>
        </p:nvSpPr>
        <p:spPr>
          <a:xfrm>
            <a:off x="724173" y="723900"/>
            <a:ext cx="7714020" cy="2698102"/>
          </a:xfrm>
          <a:prstGeom prst="rect">
            <a:avLst/>
          </a:prstGeom>
          <a:solidFill>
            <a:schemeClr val="bg1">
              <a:alpha val="83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08025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of Dataset (Spark 1.6)</a:t>
            </a:r>
            <a:endParaRPr lang="en-US" dirty="0"/>
          </a:p>
        </p:txBody>
      </p:sp>
      <p:pic>
        <p:nvPicPr>
          <p:cNvPr id="5" name="Picture 4" descr="Screen Shot 2016-05-25 at 08.31.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791936"/>
            <a:ext cx="7581900" cy="4000500"/>
          </a:xfrm>
          <a:prstGeom prst="rect">
            <a:avLst/>
          </a:prstGeom>
        </p:spPr>
      </p:pic>
      <p:sp>
        <p:nvSpPr>
          <p:cNvPr id="6" name="Rectangle 5"/>
          <p:cNvSpPr/>
          <p:nvPr/>
        </p:nvSpPr>
        <p:spPr>
          <a:xfrm>
            <a:off x="724173" y="1269740"/>
            <a:ext cx="7714020" cy="3522695"/>
          </a:xfrm>
          <a:prstGeom prst="rect">
            <a:avLst/>
          </a:prstGeom>
          <a:solidFill>
            <a:schemeClr val="bg1">
              <a:alpha val="83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0932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KievitOT-Medium"/>
                <a:cs typeface="KievitOT-Medium"/>
              </a:rPr>
              <a:t>Couchbase Architecture</a:t>
            </a:r>
            <a:endParaRPr lang="en-US" b="0" dirty="0">
              <a:latin typeface="KievitOT-Medium"/>
              <a:cs typeface="KievitOT-Medium"/>
            </a:endParaRPr>
          </a:p>
        </p:txBody>
      </p:sp>
      <p:sp>
        <p:nvSpPr>
          <p:cNvPr id="3" name="Content Placeholder 2"/>
          <p:cNvSpPr>
            <a:spLocks noGrp="1"/>
          </p:cNvSpPr>
          <p:nvPr>
            <p:ph idx="4294967295"/>
          </p:nvPr>
        </p:nvSpPr>
        <p:spPr>
          <a:xfrm>
            <a:off x="5842000" y="792956"/>
            <a:ext cx="3302000" cy="3900488"/>
          </a:xfrm>
        </p:spPr>
        <p:txBody>
          <a:bodyPr/>
          <a:lstStyle/>
          <a:p>
            <a:pPr>
              <a:buClr>
                <a:schemeClr val="accent2"/>
              </a:buClr>
              <a:buFont typeface="Arial"/>
              <a:buChar char="•"/>
            </a:pPr>
            <a:r>
              <a:rPr lang="en-US" sz="1600" dirty="0" smtClean="0">
                <a:solidFill>
                  <a:schemeClr val="accent1"/>
                </a:solidFill>
                <a:latin typeface="KievitOT-Bold"/>
                <a:cs typeface="KievitOT-Bold"/>
              </a:rPr>
              <a:t>Data </a:t>
            </a:r>
            <a:r>
              <a:rPr lang="en-US" sz="1600" dirty="0">
                <a:solidFill>
                  <a:schemeClr val="accent1"/>
                </a:solidFill>
                <a:latin typeface="KievitOT-Bold"/>
                <a:cs typeface="KievitOT-Bold"/>
              </a:rPr>
              <a:t>Service </a:t>
            </a:r>
            <a:r>
              <a:rPr lang="en-US" sz="1600" dirty="0">
                <a:latin typeface="KievitOT-Regular"/>
                <a:cs typeface="KievitOT-Regular"/>
              </a:rPr>
              <a:t>– builds and maintains Distributed secondary indexes (MapReduce Views)</a:t>
            </a:r>
          </a:p>
          <a:p>
            <a:pPr>
              <a:buClr>
                <a:schemeClr val="accent2"/>
              </a:buClr>
              <a:buFont typeface="Arial"/>
              <a:buChar char="•"/>
            </a:pPr>
            <a:endParaRPr lang="en-US" sz="1600" dirty="0">
              <a:latin typeface="KievitOT-Regular"/>
              <a:cs typeface="KievitOT-Regular"/>
            </a:endParaRPr>
          </a:p>
          <a:p>
            <a:pPr>
              <a:buClr>
                <a:schemeClr val="accent2"/>
              </a:buClr>
              <a:buFont typeface="Arial"/>
              <a:buChar char="•"/>
            </a:pPr>
            <a:r>
              <a:rPr lang="en-US" sz="1600" dirty="0">
                <a:solidFill>
                  <a:schemeClr val="accent5"/>
                </a:solidFill>
                <a:latin typeface="KievitOT-Bold"/>
                <a:cs typeface="KievitOT-Bold"/>
              </a:rPr>
              <a:t>Indexing Engine </a:t>
            </a:r>
            <a:r>
              <a:rPr lang="en-US" sz="1600" dirty="0">
                <a:latin typeface="KievitOT-Regular"/>
                <a:cs typeface="KievitOT-Regular"/>
              </a:rPr>
              <a:t>– builds and maintains Global Secondary Indexes</a:t>
            </a:r>
          </a:p>
          <a:p>
            <a:pPr>
              <a:buClr>
                <a:schemeClr val="accent2"/>
              </a:buClr>
              <a:buFont typeface="Arial"/>
              <a:buChar char="•"/>
            </a:pPr>
            <a:endParaRPr lang="en-US" sz="1600" dirty="0">
              <a:latin typeface="KievitOT-Regular"/>
              <a:cs typeface="KievitOT-Regular"/>
            </a:endParaRPr>
          </a:p>
          <a:p>
            <a:pPr>
              <a:buClr>
                <a:schemeClr val="accent2"/>
              </a:buClr>
              <a:buFont typeface="Arial"/>
              <a:buChar char="•"/>
            </a:pPr>
            <a:r>
              <a:rPr lang="en-US" sz="1600" dirty="0">
                <a:solidFill>
                  <a:schemeClr val="accent4">
                    <a:lumMod val="75000"/>
                  </a:schemeClr>
                </a:solidFill>
                <a:latin typeface="KievitOT-Bold"/>
                <a:cs typeface="KievitOT-Bold"/>
              </a:rPr>
              <a:t>Query Engine </a:t>
            </a:r>
            <a:r>
              <a:rPr lang="en-US" sz="1600" dirty="0">
                <a:latin typeface="KievitOT-Regular"/>
                <a:cs typeface="KievitOT-Regular"/>
              </a:rPr>
              <a:t>– plans, coordinates, and executes queries against either Global or Distributed </a:t>
            </a:r>
            <a:r>
              <a:rPr lang="en-US" sz="1600" dirty="0" smtClean="0">
                <a:latin typeface="KievitOT-Regular"/>
                <a:cs typeface="KievitOT-Regular"/>
              </a:rPr>
              <a:t>indexes</a:t>
            </a:r>
          </a:p>
          <a:p>
            <a:pPr>
              <a:buClr>
                <a:schemeClr val="accent2"/>
              </a:buClr>
              <a:buFont typeface="Arial"/>
              <a:buChar char="•"/>
            </a:pPr>
            <a:endParaRPr lang="en-US" sz="1600" dirty="0">
              <a:latin typeface="KievitOT-Regular"/>
              <a:cs typeface="KievitOT-Regular"/>
            </a:endParaRPr>
          </a:p>
          <a:p>
            <a:pPr>
              <a:buClr>
                <a:schemeClr val="accent2"/>
              </a:buClr>
              <a:buFont typeface="Arial"/>
              <a:buChar char="•"/>
            </a:pPr>
            <a:r>
              <a:rPr lang="en-US" sz="1600" dirty="0" smtClean="0">
                <a:latin typeface="KievitOT-Bold"/>
                <a:cs typeface="KievitOT-Bold"/>
              </a:rPr>
              <a:t>Cluster Manager </a:t>
            </a:r>
            <a:r>
              <a:rPr lang="en-US" sz="1600" dirty="0">
                <a:latin typeface="KievitOT-Regular"/>
                <a:cs typeface="KievitOT-Regular"/>
              </a:rPr>
              <a:t>– </a:t>
            </a:r>
            <a:r>
              <a:rPr lang="en-US" sz="1600" dirty="0" smtClean="0">
                <a:latin typeface="KievitOT-Regular"/>
                <a:cs typeface="KievitOT-Regular"/>
              </a:rPr>
              <a:t>configuration, heartbeat, statistics, RESTful Management interface</a:t>
            </a:r>
            <a:endParaRPr lang="en-US" sz="1600" dirty="0">
              <a:latin typeface="KievitOT-Regular"/>
              <a:cs typeface="KievitOT-Regular"/>
            </a:endParaRPr>
          </a:p>
          <a:p>
            <a:pPr marL="285750" indent="-285750">
              <a:buClr>
                <a:schemeClr val="accent1"/>
              </a:buClr>
              <a:buFont typeface="Wingdings" charset="2"/>
              <a:buChar char="ü"/>
            </a:pPr>
            <a:endParaRPr lang="en-US" sz="1600" dirty="0"/>
          </a:p>
        </p:txBody>
      </p:sp>
      <p:pic>
        <p:nvPicPr>
          <p:cNvPr id="5" name="Picture 4" descr="corp.SE1.2015_Update.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2" y="919394"/>
            <a:ext cx="5528158" cy="3774031"/>
          </a:xfrm>
          <a:prstGeom prst="rect">
            <a:avLst/>
          </a:prstGeom>
        </p:spPr>
      </p:pic>
    </p:spTree>
    <p:extLst>
      <p:ext uri="{BB962C8B-B14F-4D97-AF65-F5344CB8AC3E}">
        <p14:creationId xmlns:p14="http://schemas.microsoft.com/office/powerpoint/2010/main" val="39244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of Dataset (Spark 1.6)</a:t>
            </a:r>
            <a:endParaRPr lang="en-US" dirty="0"/>
          </a:p>
        </p:txBody>
      </p:sp>
      <p:pic>
        <p:nvPicPr>
          <p:cNvPr id="5" name="Picture 4" descr="Screen Shot 2016-05-25 at 08.31.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791936"/>
            <a:ext cx="7581900" cy="4000500"/>
          </a:xfrm>
          <a:prstGeom prst="rect">
            <a:avLst/>
          </a:prstGeom>
        </p:spPr>
      </p:pic>
      <p:sp>
        <p:nvSpPr>
          <p:cNvPr id="4" name="Rectangle 3"/>
          <p:cNvSpPr/>
          <p:nvPr/>
        </p:nvSpPr>
        <p:spPr>
          <a:xfrm>
            <a:off x="724173" y="723900"/>
            <a:ext cx="7714020" cy="493745"/>
          </a:xfrm>
          <a:prstGeom prst="rect">
            <a:avLst/>
          </a:prstGeom>
          <a:solidFill>
            <a:schemeClr val="bg1">
              <a:alpha val="83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p:cNvSpPr/>
          <p:nvPr/>
        </p:nvSpPr>
        <p:spPr>
          <a:xfrm>
            <a:off x="642580" y="3002123"/>
            <a:ext cx="7714020" cy="1973425"/>
          </a:xfrm>
          <a:prstGeom prst="rect">
            <a:avLst/>
          </a:prstGeom>
          <a:solidFill>
            <a:schemeClr val="bg1">
              <a:alpha val="83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24516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of Dataset (Spark 1.6)</a:t>
            </a:r>
            <a:endParaRPr lang="en-US" dirty="0"/>
          </a:p>
        </p:txBody>
      </p:sp>
      <p:pic>
        <p:nvPicPr>
          <p:cNvPr id="5" name="Picture 4" descr="Screen Shot 2016-05-25 at 08.31.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791936"/>
            <a:ext cx="7581900" cy="4000500"/>
          </a:xfrm>
          <a:prstGeom prst="rect">
            <a:avLst/>
          </a:prstGeom>
        </p:spPr>
      </p:pic>
      <p:sp>
        <p:nvSpPr>
          <p:cNvPr id="4" name="Rectangle 3"/>
          <p:cNvSpPr/>
          <p:nvPr/>
        </p:nvSpPr>
        <p:spPr>
          <a:xfrm>
            <a:off x="724173" y="723900"/>
            <a:ext cx="7714020" cy="2246734"/>
          </a:xfrm>
          <a:prstGeom prst="rect">
            <a:avLst/>
          </a:prstGeom>
          <a:solidFill>
            <a:schemeClr val="bg1">
              <a:alpha val="83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44590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Streaming with DCP</a:t>
            </a:r>
            <a:endParaRPr lang="en-US" dirty="0"/>
          </a:p>
        </p:txBody>
      </p:sp>
      <p:pic>
        <p:nvPicPr>
          <p:cNvPr id="3" name="Bild 2" descr="Screen Shot 2015-05-29 at 19.40.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016000"/>
            <a:ext cx="8305800" cy="3098800"/>
          </a:xfrm>
          <a:prstGeom prst="rect">
            <a:avLst/>
          </a:prstGeom>
        </p:spPr>
      </p:pic>
    </p:spTree>
    <p:extLst>
      <p:ext uri="{BB962C8B-B14F-4D97-AF65-F5344CB8AC3E}">
        <p14:creationId xmlns:p14="http://schemas.microsoft.com/office/powerpoint/2010/main" val="1192876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smtClean="0">
                <a:latin typeface="KievitOT-Medium"/>
                <a:cs typeface="KievitOT-Medium"/>
              </a:rPr>
              <a:t>Storing And Retrieving Documents</a:t>
            </a:r>
            <a:endParaRPr lang="en-US" b="0" dirty="0">
              <a:latin typeface="KievitOT-Medium"/>
              <a:cs typeface="KievitOT-Medium"/>
            </a:endParaRPr>
          </a:p>
        </p:txBody>
      </p:sp>
      <p:pic>
        <p:nvPicPr>
          <p:cNvPr id="2" name="Picture 1" descr="corp.SE1.2015_Update.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92" y="807331"/>
            <a:ext cx="8534626" cy="3320169"/>
          </a:xfrm>
          <a:prstGeom prst="rect">
            <a:avLst/>
          </a:prstGeom>
        </p:spPr>
      </p:pic>
    </p:spTree>
    <p:extLst>
      <p:ext uri="{BB962C8B-B14F-4D97-AF65-F5344CB8AC3E}">
        <p14:creationId xmlns:p14="http://schemas.microsoft.com/office/powerpoint/2010/main" val="48025603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Linear Scalability</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1626" y="1765888"/>
            <a:ext cx="1273196" cy="2782766"/>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88" y="1765888"/>
            <a:ext cx="1273196" cy="2782766"/>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8551" y="1765888"/>
            <a:ext cx="1273196" cy="2782766"/>
          </a:xfrm>
          <a:prstGeom prst="rect">
            <a:avLst/>
          </a:prstGeom>
        </p:spPr>
      </p:pic>
      <p:sp>
        <p:nvSpPr>
          <p:cNvPr id="9" name="TextBox 8"/>
          <p:cNvSpPr txBox="1"/>
          <p:nvPr/>
        </p:nvSpPr>
        <p:spPr>
          <a:xfrm>
            <a:off x="1642720" y="1892897"/>
            <a:ext cx="576481" cy="230832"/>
          </a:xfrm>
          <a:prstGeom prst="rect">
            <a:avLst/>
          </a:prstGeom>
          <a:noFill/>
        </p:spPr>
        <p:txBody>
          <a:bodyPr wrap="none" rtlCol="0">
            <a:spAutoFit/>
          </a:bodyPr>
          <a:lstStyle/>
          <a:p>
            <a:r>
              <a:rPr lang="en-US" sz="900" b="1" dirty="0" smtClean="0">
                <a:solidFill>
                  <a:srgbClr val="1E1C1C"/>
                </a:solidFill>
                <a:latin typeface="Corbel"/>
              </a:rPr>
              <a:t>ACTIVE</a:t>
            </a:r>
            <a:endParaRPr lang="en-US" sz="900" b="1" dirty="0">
              <a:solidFill>
                <a:srgbClr val="1E1C1C"/>
              </a:solidFill>
              <a:latin typeface="Corbel"/>
            </a:endParaRPr>
          </a:p>
        </p:txBody>
      </p:sp>
      <p:sp>
        <p:nvSpPr>
          <p:cNvPr id="10" name="TextBox 9"/>
          <p:cNvSpPr txBox="1"/>
          <p:nvPr/>
        </p:nvSpPr>
        <p:spPr>
          <a:xfrm>
            <a:off x="2982726" y="1892897"/>
            <a:ext cx="576481" cy="230832"/>
          </a:xfrm>
          <a:prstGeom prst="rect">
            <a:avLst/>
          </a:prstGeom>
          <a:noFill/>
        </p:spPr>
        <p:txBody>
          <a:bodyPr wrap="none" rtlCol="0">
            <a:spAutoFit/>
          </a:bodyPr>
          <a:lstStyle/>
          <a:p>
            <a:r>
              <a:rPr lang="en-US" sz="900" b="1" dirty="0" smtClean="0">
                <a:solidFill>
                  <a:srgbClr val="1E1C1C"/>
                </a:solidFill>
                <a:latin typeface="Corbel"/>
              </a:rPr>
              <a:t>ACTIVE</a:t>
            </a:r>
            <a:endParaRPr lang="en-US" sz="900" b="1" dirty="0">
              <a:solidFill>
                <a:srgbClr val="1E1C1C"/>
              </a:solidFill>
              <a:latin typeface="Corbel"/>
            </a:endParaRPr>
          </a:p>
        </p:txBody>
      </p:sp>
      <p:sp>
        <p:nvSpPr>
          <p:cNvPr id="11" name="TextBox 10"/>
          <p:cNvSpPr txBox="1"/>
          <p:nvPr/>
        </p:nvSpPr>
        <p:spPr>
          <a:xfrm>
            <a:off x="4302346" y="1892897"/>
            <a:ext cx="576481" cy="230832"/>
          </a:xfrm>
          <a:prstGeom prst="rect">
            <a:avLst/>
          </a:prstGeom>
          <a:noFill/>
        </p:spPr>
        <p:txBody>
          <a:bodyPr wrap="none" rtlCol="0">
            <a:spAutoFit/>
          </a:bodyPr>
          <a:lstStyle/>
          <a:p>
            <a:r>
              <a:rPr lang="en-US" sz="900" b="1" dirty="0" smtClean="0">
                <a:solidFill>
                  <a:srgbClr val="1E1C1C"/>
                </a:solidFill>
                <a:latin typeface="Corbel"/>
              </a:rPr>
              <a:t>ACTIVE</a:t>
            </a:r>
            <a:endParaRPr lang="en-US" sz="900" b="1" dirty="0">
              <a:solidFill>
                <a:srgbClr val="1E1C1C"/>
              </a:solidFill>
              <a:latin typeface="Corbel"/>
            </a:endParaRPr>
          </a:p>
        </p:txBody>
      </p:sp>
      <p:sp>
        <p:nvSpPr>
          <p:cNvPr id="12" name="TextBox 11"/>
          <p:cNvSpPr txBox="1"/>
          <p:nvPr/>
        </p:nvSpPr>
        <p:spPr>
          <a:xfrm>
            <a:off x="1642720" y="3112098"/>
            <a:ext cx="646331" cy="230832"/>
          </a:xfrm>
          <a:prstGeom prst="rect">
            <a:avLst/>
          </a:prstGeom>
          <a:noFill/>
        </p:spPr>
        <p:txBody>
          <a:bodyPr wrap="none" rtlCol="0">
            <a:spAutoFit/>
          </a:bodyPr>
          <a:lstStyle/>
          <a:p>
            <a:r>
              <a:rPr lang="en-US" sz="900" b="1" dirty="0" smtClean="0">
                <a:solidFill>
                  <a:srgbClr val="1E1C1C"/>
                </a:solidFill>
                <a:latin typeface="Corbel"/>
              </a:rPr>
              <a:t>REPLICA</a:t>
            </a:r>
            <a:endParaRPr lang="en-US" sz="900" b="1" dirty="0">
              <a:solidFill>
                <a:srgbClr val="1E1C1C"/>
              </a:solidFill>
              <a:latin typeface="Corbel"/>
            </a:endParaRPr>
          </a:p>
        </p:txBody>
      </p:sp>
      <p:sp>
        <p:nvSpPr>
          <p:cNvPr id="13" name="TextBox 12"/>
          <p:cNvSpPr txBox="1"/>
          <p:nvPr/>
        </p:nvSpPr>
        <p:spPr>
          <a:xfrm>
            <a:off x="2982726" y="3112098"/>
            <a:ext cx="646331" cy="230832"/>
          </a:xfrm>
          <a:prstGeom prst="rect">
            <a:avLst/>
          </a:prstGeom>
          <a:noFill/>
        </p:spPr>
        <p:txBody>
          <a:bodyPr wrap="none" rtlCol="0">
            <a:spAutoFit/>
          </a:bodyPr>
          <a:lstStyle/>
          <a:p>
            <a:r>
              <a:rPr lang="en-US" sz="900" b="1" dirty="0" smtClean="0">
                <a:solidFill>
                  <a:srgbClr val="1E1C1C"/>
                </a:solidFill>
                <a:latin typeface="Corbel"/>
              </a:rPr>
              <a:t>REPLICA</a:t>
            </a:r>
            <a:endParaRPr lang="en-US" sz="900" b="1" dirty="0">
              <a:solidFill>
                <a:srgbClr val="1E1C1C"/>
              </a:solidFill>
              <a:latin typeface="Corbel"/>
            </a:endParaRPr>
          </a:p>
        </p:txBody>
      </p:sp>
      <p:sp>
        <p:nvSpPr>
          <p:cNvPr id="14" name="TextBox 13"/>
          <p:cNvSpPr txBox="1"/>
          <p:nvPr/>
        </p:nvSpPr>
        <p:spPr>
          <a:xfrm>
            <a:off x="4302346" y="3112098"/>
            <a:ext cx="646331" cy="230832"/>
          </a:xfrm>
          <a:prstGeom prst="rect">
            <a:avLst/>
          </a:prstGeom>
          <a:noFill/>
        </p:spPr>
        <p:txBody>
          <a:bodyPr wrap="none" rtlCol="0">
            <a:spAutoFit/>
          </a:bodyPr>
          <a:lstStyle/>
          <a:p>
            <a:r>
              <a:rPr lang="en-US" sz="900" b="1" dirty="0" smtClean="0">
                <a:solidFill>
                  <a:srgbClr val="1E1C1C"/>
                </a:solidFill>
                <a:latin typeface="Corbel"/>
              </a:rPr>
              <a:t>REPLICA</a:t>
            </a:r>
            <a:endParaRPr lang="en-US" sz="900" b="1" dirty="0">
              <a:solidFill>
                <a:srgbClr val="1E1C1C"/>
              </a:solidFill>
              <a:latin typeface="Corbel"/>
            </a:endParaRPr>
          </a:p>
        </p:txBody>
      </p:sp>
      <p:sp>
        <p:nvSpPr>
          <p:cNvPr id="15" name="TextBox 14"/>
          <p:cNvSpPr txBox="1"/>
          <p:nvPr/>
        </p:nvSpPr>
        <p:spPr>
          <a:xfrm>
            <a:off x="1455863" y="4255099"/>
            <a:ext cx="1049937" cy="215444"/>
          </a:xfrm>
          <a:prstGeom prst="rect">
            <a:avLst/>
          </a:prstGeom>
          <a:noFill/>
        </p:spPr>
        <p:txBody>
          <a:bodyPr wrap="none" rtlCol="0">
            <a:spAutoFit/>
          </a:bodyPr>
          <a:lstStyle/>
          <a:p>
            <a:pPr algn="ctr"/>
            <a:r>
              <a:rPr lang="en-US" sz="800" b="1" i="1" dirty="0" smtClean="0">
                <a:solidFill>
                  <a:srgbClr val="E10021"/>
                </a:solidFill>
                <a:latin typeface="Corbel"/>
              </a:rPr>
              <a:t>Couchbase Server 1</a:t>
            </a:r>
            <a:endParaRPr lang="en-US" sz="800" b="1" i="1" dirty="0">
              <a:solidFill>
                <a:srgbClr val="E10021"/>
              </a:solidFill>
              <a:latin typeface="Corbel"/>
            </a:endParaRPr>
          </a:p>
        </p:txBody>
      </p:sp>
      <p:sp>
        <p:nvSpPr>
          <p:cNvPr id="16" name="TextBox 15"/>
          <p:cNvSpPr txBox="1"/>
          <p:nvPr/>
        </p:nvSpPr>
        <p:spPr>
          <a:xfrm>
            <a:off x="2780020" y="4255099"/>
            <a:ext cx="1051740" cy="215444"/>
          </a:xfrm>
          <a:prstGeom prst="rect">
            <a:avLst/>
          </a:prstGeom>
          <a:noFill/>
        </p:spPr>
        <p:txBody>
          <a:bodyPr wrap="none" rtlCol="0">
            <a:spAutoFit/>
          </a:bodyPr>
          <a:lstStyle/>
          <a:p>
            <a:pPr algn="ctr"/>
            <a:r>
              <a:rPr lang="en-US" sz="800" b="1" i="1" dirty="0">
                <a:solidFill>
                  <a:srgbClr val="E10021"/>
                </a:solidFill>
                <a:latin typeface="Corbel"/>
              </a:rPr>
              <a:t>Couchbase Server 2</a:t>
            </a:r>
          </a:p>
        </p:txBody>
      </p:sp>
      <p:sp>
        <p:nvSpPr>
          <p:cNvPr id="17" name="TextBox 16"/>
          <p:cNvSpPr txBox="1"/>
          <p:nvPr/>
        </p:nvSpPr>
        <p:spPr>
          <a:xfrm>
            <a:off x="4101695" y="4255099"/>
            <a:ext cx="1047633" cy="215444"/>
          </a:xfrm>
          <a:prstGeom prst="rect">
            <a:avLst/>
          </a:prstGeom>
          <a:noFill/>
        </p:spPr>
        <p:txBody>
          <a:bodyPr wrap="none" rtlCol="0">
            <a:spAutoFit/>
          </a:bodyPr>
          <a:lstStyle/>
          <a:p>
            <a:pPr algn="ctr"/>
            <a:r>
              <a:rPr lang="en-US" sz="800" b="1" i="1" dirty="0">
                <a:solidFill>
                  <a:srgbClr val="E10021"/>
                </a:solidFill>
                <a:latin typeface="Corbel"/>
              </a:rPr>
              <a:t>Couchbase Server 3</a:t>
            </a:r>
          </a:p>
        </p:txBody>
      </p:sp>
      <p:grpSp>
        <p:nvGrpSpPr>
          <p:cNvPr id="166" name="Group 165"/>
          <p:cNvGrpSpPr/>
          <p:nvPr/>
        </p:nvGrpSpPr>
        <p:grpSpPr>
          <a:xfrm>
            <a:off x="5269677" y="1765888"/>
            <a:ext cx="2596659" cy="2782766"/>
            <a:chOff x="4227371" y="1787063"/>
            <a:chExt cx="2596659" cy="2782766"/>
          </a:xfrm>
        </p:grpSpPr>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27371" y="1787063"/>
              <a:ext cx="1273196" cy="2782766"/>
            </a:xfrm>
            <a:prstGeom prst="rect">
              <a:avLst/>
            </a:prstGeom>
          </p:spPr>
        </p:pic>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50834" y="1787063"/>
              <a:ext cx="1273196" cy="2782766"/>
            </a:xfrm>
            <a:prstGeom prst="rect">
              <a:avLst/>
            </a:prstGeom>
          </p:spPr>
        </p:pic>
        <p:sp>
          <p:nvSpPr>
            <p:cNvPr id="20" name="TextBox 19"/>
            <p:cNvSpPr txBox="1"/>
            <p:nvPr/>
          </p:nvSpPr>
          <p:spPr>
            <a:xfrm>
              <a:off x="4585007" y="1914073"/>
              <a:ext cx="576481" cy="230832"/>
            </a:xfrm>
            <a:prstGeom prst="rect">
              <a:avLst/>
            </a:prstGeom>
            <a:noFill/>
          </p:spPr>
          <p:txBody>
            <a:bodyPr wrap="none" rtlCol="0">
              <a:spAutoFit/>
            </a:bodyPr>
            <a:lstStyle/>
            <a:p>
              <a:r>
                <a:rPr lang="en-US" sz="900" b="1" dirty="0" smtClean="0">
                  <a:solidFill>
                    <a:srgbClr val="1E1C1C"/>
                  </a:solidFill>
                  <a:latin typeface="Corbel"/>
                </a:rPr>
                <a:t>ACTIVE</a:t>
              </a:r>
              <a:endParaRPr lang="en-US" sz="900" b="1" dirty="0">
                <a:solidFill>
                  <a:srgbClr val="1E1C1C"/>
                </a:solidFill>
                <a:latin typeface="Corbel"/>
              </a:endParaRPr>
            </a:p>
          </p:txBody>
        </p:sp>
        <p:sp>
          <p:nvSpPr>
            <p:cNvPr id="21" name="TextBox 20"/>
            <p:cNvSpPr txBox="1"/>
            <p:nvPr/>
          </p:nvSpPr>
          <p:spPr>
            <a:xfrm>
              <a:off x="5904627" y="1914073"/>
              <a:ext cx="576481" cy="230832"/>
            </a:xfrm>
            <a:prstGeom prst="rect">
              <a:avLst/>
            </a:prstGeom>
            <a:noFill/>
          </p:spPr>
          <p:txBody>
            <a:bodyPr wrap="none" rtlCol="0">
              <a:spAutoFit/>
            </a:bodyPr>
            <a:lstStyle/>
            <a:p>
              <a:r>
                <a:rPr lang="en-US" sz="900" b="1" dirty="0" smtClean="0">
                  <a:solidFill>
                    <a:srgbClr val="1E1C1C"/>
                  </a:solidFill>
                  <a:latin typeface="Corbel"/>
                </a:rPr>
                <a:t>ACTIVE</a:t>
              </a:r>
              <a:endParaRPr lang="en-US" sz="900" b="1" dirty="0">
                <a:solidFill>
                  <a:srgbClr val="1E1C1C"/>
                </a:solidFill>
                <a:latin typeface="Corbel"/>
              </a:endParaRPr>
            </a:p>
          </p:txBody>
        </p:sp>
        <p:sp>
          <p:nvSpPr>
            <p:cNvPr id="22" name="TextBox 21"/>
            <p:cNvSpPr txBox="1"/>
            <p:nvPr/>
          </p:nvSpPr>
          <p:spPr>
            <a:xfrm>
              <a:off x="4585007" y="3133274"/>
              <a:ext cx="646331" cy="230832"/>
            </a:xfrm>
            <a:prstGeom prst="rect">
              <a:avLst/>
            </a:prstGeom>
            <a:noFill/>
          </p:spPr>
          <p:txBody>
            <a:bodyPr wrap="none" rtlCol="0">
              <a:spAutoFit/>
            </a:bodyPr>
            <a:lstStyle/>
            <a:p>
              <a:r>
                <a:rPr lang="en-US" sz="900" b="1" dirty="0" smtClean="0">
                  <a:solidFill>
                    <a:srgbClr val="1E1C1C"/>
                  </a:solidFill>
                  <a:latin typeface="Corbel"/>
                </a:rPr>
                <a:t>REPLICA</a:t>
              </a:r>
              <a:endParaRPr lang="en-US" sz="900" b="1" dirty="0">
                <a:solidFill>
                  <a:srgbClr val="1E1C1C"/>
                </a:solidFill>
                <a:latin typeface="Corbel"/>
              </a:endParaRPr>
            </a:p>
          </p:txBody>
        </p:sp>
        <p:sp>
          <p:nvSpPr>
            <p:cNvPr id="23" name="TextBox 22"/>
            <p:cNvSpPr txBox="1"/>
            <p:nvPr/>
          </p:nvSpPr>
          <p:spPr>
            <a:xfrm>
              <a:off x="5904627" y="3133274"/>
              <a:ext cx="646331" cy="230832"/>
            </a:xfrm>
            <a:prstGeom prst="rect">
              <a:avLst/>
            </a:prstGeom>
            <a:noFill/>
          </p:spPr>
          <p:txBody>
            <a:bodyPr wrap="none" rtlCol="0">
              <a:spAutoFit/>
            </a:bodyPr>
            <a:lstStyle/>
            <a:p>
              <a:r>
                <a:rPr lang="en-US" sz="900" b="1" dirty="0" smtClean="0">
                  <a:solidFill>
                    <a:srgbClr val="1E1C1C"/>
                  </a:solidFill>
                  <a:latin typeface="Corbel"/>
                </a:rPr>
                <a:t>REPLICA</a:t>
              </a:r>
              <a:endParaRPr lang="en-US" sz="900" b="1" dirty="0">
                <a:solidFill>
                  <a:srgbClr val="1E1C1C"/>
                </a:solidFill>
                <a:latin typeface="Corbel"/>
              </a:endParaRPr>
            </a:p>
          </p:txBody>
        </p:sp>
        <p:sp>
          <p:nvSpPr>
            <p:cNvPr id="24" name="TextBox 23"/>
            <p:cNvSpPr txBox="1"/>
            <p:nvPr/>
          </p:nvSpPr>
          <p:spPr>
            <a:xfrm>
              <a:off x="4381376" y="4276275"/>
              <a:ext cx="1053594" cy="215444"/>
            </a:xfrm>
            <a:prstGeom prst="rect">
              <a:avLst/>
            </a:prstGeom>
            <a:noFill/>
          </p:spPr>
          <p:txBody>
            <a:bodyPr wrap="none" rtlCol="0">
              <a:spAutoFit/>
            </a:bodyPr>
            <a:lstStyle/>
            <a:p>
              <a:pPr algn="ctr"/>
              <a:r>
                <a:rPr lang="en-US" sz="800" b="1" i="1" dirty="0">
                  <a:solidFill>
                    <a:srgbClr val="E10021"/>
                  </a:solidFill>
                  <a:latin typeface="Corbel"/>
                </a:rPr>
                <a:t>Couchbase Server </a:t>
              </a:r>
              <a:r>
                <a:rPr lang="en-US" sz="800" b="1" i="1" dirty="0" smtClean="0">
                  <a:solidFill>
                    <a:srgbClr val="E10021"/>
                  </a:solidFill>
                  <a:latin typeface="Corbel"/>
                </a:rPr>
                <a:t>4</a:t>
              </a:r>
              <a:endParaRPr lang="en-US" sz="800" b="1" i="1" dirty="0">
                <a:solidFill>
                  <a:srgbClr val="E10021"/>
                </a:solidFill>
                <a:latin typeface="Corbel"/>
              </a:endParaRPr>
            </a:p>
          </p:txBody>
        </p:sp>
        <p:sp>
          <p:nvSpPr>
            <p:cNvPr id="25" name="TextBox 24"/>
            <p:cNvSpPr txBox="1"/>
            <p:nvPr/>
          </p:nvSpPr>
          <p:spPr>
            <a:xfrm>
              <a:off x="5702499" y="4276275"/>
              <a:ext cx="1050588" cy="215444"/>
            </a:xfrm>
            <a:prstGeom prst="rect">
              <a:avLst/>
            </a:prstGeom>
            <a:noFill/>
          </p:spPr>
          <p:txBody>
            <a:bodyPr wrap="none" rtlCol="0">
              <a:spAutoFit/>
            </a:bodyPr>
            <a:lstStyle/>
            <a:p>
              <a:pPr algn="ctr"/>
              <a:r>
                <a:rPr lang="en-US" sz="800" b="1" i="1" dirty="0">
                  <a:solidFill>
                    <a:srgbClr val="E10021"/>
                  </a:solidFill>
                  <a:latin typeface="Corbel"/>
                </a:rPr>
                <a:t>Couchbase Server </a:t>
              </a:r>
              <a:r>
                <a:rPr lang="en-US" sz="800" b="1" i="1" dirty="0" smtClean="0">
                  <a:solidFill>
                    <a:srgbClr val="E10021"/>
                  </a:solidFill>
                  <a:latin typeface="Corbel"/>
                </a:rPr>
                <a:t>5</a:t>
              </a:r>
              <a:endParaRPr lang="en-US" sz="800" b="1" i="1" dirty="0">
                <a:solidFill>
                  <a:srgbClr val="E10021"/>
                </a:solidFill>
                <a:latin typeface="Corbel"/>
              </a:endParaRPr>
            </a:p>
          </p:txBody>
        </p:sp>
      </p:grpSp>
      <p:grpSp>
        <p:nvGrpSpPr>
          <p:cNvPr id="52" name="Group 51"/>
          <p:cNvGrpSpPr/>
          <p:nvPr/>
        </p:nvGrpSpPr>
        <p:grpSpPr>
          <a:xfrm>
            <a:off x="1403566" y="4593383"/>
            <a:ext cx="3818183" cy="200437"/>
            <a:chOff x="361260" y="4614558"/>
            <a:chExt cx="3818183" cy="200437"/>
          </a:xfrm>
        </p:grpSpPr>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l="39121" r="39121"/>
            <a:stretch/>
          </p:blipFill>
          <p:spPr>
            <a:xfrm>
              <a:off x="1832864" y="4636971"/>
              <a:ext cx="878718" cy="178024"/>
            </a:xfrm>
            <a:prstGeom prst="rect">
              <a:avLst/>
            </a:prstGeom>
          </p:spPr>
        </p:pic>
        <p:cxnSp>
          <p:nvCxnSpPr>
            <p:cNvPr id="33" name="Straight Connector 32"/>
            <p:cNvCxnSpPr/>
            <p:nvPr/>
          </p:nvCxnSpPr>
          <p:spPr>
            <a:xfrm>
              <a:off x="361260" y="4614558"/>
              <a:ext cx="0" cy="134470"/>
            </a:xfrm>
            <a:prstGeom prst="line">
              <a:avLst/>
            </a:prstGeom>
            <a:ln>
              <a:solidFill>
                <a:schemeClr val="tx1"/>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4179443" y="4614558"/>
              <a:ext cx="0" cy="134470"/>
            </a:xfrm>
            <a:prstGeom prst="line">
              <a:avLst/>
            </a:prstGeom>
            <a:ln>
              <a:solidFill>
                <a:schemeClr val="tx1"/>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2789456" y="4749028"/>
              <a:ext cx="1389987" cy="0"/>
            </a:xfrm>
            <a:prstGeom prst="line">
              <a:avLst/>
            </a:prstGeom>
            <a:ln>
              <a:solidFill>
                <a:schemeClr val="tx1"/>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361260" y="4749028"/>
              <a:ext cx="1376456" cy="0"/>
            </a:xfrm>
            <a:prstGeom prst="line">
              <a:avLst/>
            </a:prstGeom>
            <a:ln>
              <a:solidFill>
                <a:schemeClr val="tx1"/>
              </a:solidFill>
              <a:prstDash val="solid"/>
              <a:headEnd type="none"/>
              <a:tailEnd type="none"/>
            </a:ln>
          </p:spPr>
          <p:style>
            <a:lnRef idx="1">
              <a:schemeClr val="dk1"/>
            </a:lnRef>
            <a:fillRef idx="0">
              <a:schemeClr val="dk1"/>
            </a:fillRef>
            <a:effectRef idx="0">
              <a:schemeClr val="dk1"/>
            </a:effectRef>
            <a:fontRef idx="minor">
              <a:schemeClr val="tx1"/>
            </a:fontRef>
          </p:style>
        </p:cxnSp>
      </p:grpSp>
      <p:grpSp>
        <p:nvGrpSpPr>
          <p:cNvPr id="51" name="Group 50"/>
          <p:cNvGrpSpPr/>
          <p:nvPr/>
        </p:nvGrpSpPr>
        <p:grpSpPr>
          <a:xfrm>
            <a:off x="1403564" y="4593383"/>
            <a:ext cx="6462770" cy="200437"/>
            <a:chOff x="361260" y="4849168"/>
            <a:chExt cx="6462770" cy="200437"/>
          </a:xfrm>
        </p:grpSpPr>
        <p:pic>
          <p:nvPicPr>
            <p:cNvPr id="43" name="Picture 42"/>
            <p:cNvPicPr>
              <a:picLocks noChangeAspect="1"/>
            </p:cNvPicPr>
            <p:nvPr/>
          </p:nvPicPr>
          <p:blipFill rotWithShape="1">
            <a:blip r:embed="rId4" cstate="screen">
              <a:extLst>
                <a:ext uri="{28A0092B-C50C-407E-A947-70E740481C1C}">
                  <a14:useLocalDpi xmlns:a14="http://schemas.microsoft.com/office/drawing/2010/main"/>
                </a:ext>
              </a:extLst>
            </a:blip>
            <a:srcRect l="39121" r="39121"/>
            <a:stretch/>
          </p:blipFill>
          <p:spPr>
            <a:xfrm>
              <a:off x="3125275" y="4871581"/>
              <a:ext cx="878718" cy="178024"/>
            </a:xfrm>
            <a:prstGeom prst="rect">
              <a:avLst/>
            </a:prstGeom>
          </p:spPr>
        </p:pic>
        <p:cxnSp>
          <p:nvCxnSpPr>
            <p:cNvPr id="44" name="Straight Connector 43"/>
            <p:cNvCxnSpPr/>
            <p:nvPr/>
          </p:nvCxnSpPr>
          <p:spPr>
            <a:xfrm>
              <a:off x="361260" y="4849168"/>
              <a:ext cx="0" cy="134470"/>
            </a:xfrm>
            <a:prstGeom prst="line">
              <a:avLst/>
            </a:prstGeom>
            <a:ln>
              <a:solidFill>
                <a:schemeClr val="tx1"/>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6824030" y="4849168"/>
              <a:ext cx="0" cy="134470"/>
            </a:xfrm>
            <a:prstGeom prst="line">
              <a:avLst/>
            </a:prstGeom>
            <a:ln>
              <a:solidFill>
                <a:schemeClr val="tx1"/>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069667" y="4983638"/>
              <a:ext cx="2754363" cy="0"/>
            </a:xfrm>
            <a:prstGeom prst="line">
              <a:avLst/>
            </a:prstGeom>
            <a:ln>
              <a:solidFill>
                <a:schemeClr val="tx1"/>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361260" y="4983638"/>
              <a:ext cx="2698129" cy="0"/>
            </a:xfrm>
            <a:prstGeom prst="line">
              <a:avLst/>
            </a:prstGeom>
            <a:ln>
              <a:solidFill>
                <a:schemeClr val="tx1"/>
              </a:solidFill>
              <a:prstDash val="solid"/>
              <a:headEnd type="none"/>
              <a:tailEnd type="none"/>
            </a:ln>
          </p:spPr>
          <p:style>
            <a:lnRef idx="1">
              <a:schemeClr val="dk1"/>
            </a:lnRef>
            <a:fillRef idx="0">
              <a:schemeClr val="dk1"/>
            </a:fillRef>
            <a:effectRef idx="0">
              <a:schemeClr val="dk1"/>
            </a:effectRef>
            <a:fontRef idx="minor">
              <a:schemeClr val="tx1"/>
            </a:fontRef>
          </p:style>
        </p:cxnSp>
      </p:grpSp>
      <p:grpSp>
        <p:nvGrpSpPr>
          <p:cNvPr id="53" name="Group 52"/>
          <p:cNvGrpSpPr/>
          <p:nvPr/>
        </p:nvGrpSpPr>
        <p:grpSpPr>
          <a:xfrm>
            <a:off x="1487892" y="2207229"/>
            <a:ext cx="354485" cy="338109"/>
            <a:chOff x="4583724" y="1364723"/>
            <a:chExt cx="354485" cy="338109"/>
          </a:xfrm>
        </p:grpSpPr>
        <p:pic>
          <p:nvPicPr>
            <p:cNvPr id="54" name="Picture 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55" name="TextBox 54"/>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5</a:t>
              </a:r>
              <a:endParaRPr lang="en-US" sz="500" b="1" dirty="0">
                <a:solidFill>
                  <a:srgbClr val="139DD9"/>
                </a:solidFill>
                <a:latin typeface="Corbel"/>
              </a:endParaRPr>
            </a:p>
          </p:txBody>
        </p:sp>
      </p:grpSp>
      <p:grpSp>
        <p:nvGrpSpPr>
          <p:cNvPr id="56" name="Group 55"/>
          <p:cNvGrpSpPr/>
          <p:nvPr/>
        </p:nvGrpSpPr>
        <p:grpSpPr>
          <a:xfrm>
            <a:off x="1803585" y="2207229"/>
            <a:ext cx="354485" cy="338109"/>
            <a:chOff x="4583724" y="1364723"/>
            <a:chExt cx="354485" cy="338109"/>
          </a:xfrm>
        </p:grpSpPr>
        <p:pic>
          <p:nvPicPr>
            <p:cNvPr id="57" name="Picture 5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58" name="TextBox 57"/>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2</a:t>
              </a:r>
              <a:endParaRPr lang="en-US" sz="500" b="1" dirty="0">
                <a:solidFill>
                  <a:srgbClr val="139DD9"/>
                </a:solidFill>
                <a:latin typeface="Corbel"/>
              </a:endParaRPr>
            </a:p>
          </p:txBody>
        </p:sp>
      </p:grpSp>
      <p:grpSp>
        <p:nvGrpSpPr>
          <p:cNvPr id="62" name="Group 61"/>
          <p:cNvGrpSpPr/>
          <p:nvPr/>
        </p:nvGrpSpPr>
        <p:grpSpPr>
          <a:xfrm>
            <a:off x="1487892" y="2592966"/>
            <a:ext cx="354485" cy="338109"/>
            <a:chOff x="632361" y="2614142"/>
            <a:chExt cx="354485" cy="338109"/>
          </a:xfrm>
        </p:grpSpPr>
        <p:pic>
          <p:nvPicPr>
            <p:cNvPr id="63" name="Picture 6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2936" y="2614142"/>
              <a:ext cx="267215" cy="338109"/>
            </a:xfrm>
            <a:prstGeom prst="rect">
              <a:avLst/>
            </a:prstGeom>
          </p:spPr>
        </p:pic>
        <p:sp>
          <p:nvSpPr>
            <p:cNvPr id="64" name="TextBox 63"/>
            <p:cNvSpPr txBox="1"/>
            <p:nvPr/>
          </p:nvSpPr>
          <p:spPr>
            <a:xfrm>
              <a:off x="632361" y="2732001"/>
              <a:ext cx="354485"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65" name="Group 64"/>
          <p:cNvGrpSpPr/>
          <p:nvPr/>
        </p:nvGrpSpPr>
        <p:grpSpPr>
          <a:xfrm>
            <a:off x="1803585" y="2592966"/>
            <a:ext cx="354485" cy="338109"/>
            <a:chOff x="4583724" y="1364723"/>
            <a:chExt cx="354485" cy="338109"/>
          </a:xfrm>
        </p:grpSpPr>
        <p:pic>
          <p:nvPicPr>
            <p:cNvPr id="66" name="Picture 6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67" name="TextBox 66"/>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71" name="Group 70"/>
          <p:cNvGrpSpPr/>
          <p:nvPr/>
        </p:nvGrpSpPr>
        <p:grpSpPr>
          <a:xfrm>
            <a:off x="2805808" y="2207229"/>
            <a:ext cx="354485" cy="338109"/>
            <a:chOff x="4583724" y="1364723"/>
            <a:chExt cx="354485" cy="338109"/>
          </a:xfrm>
        </p:grpSpPr>
        <p:pic>
          <p:nvPicPr>
            <p:cNvPr id="72" name="Picture 7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73" name="TextBox 72"/>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4</a:t>
              </a:r>
              <a:endParaRPr lang="en-US" sz="500" b="1" dirty="0">
                <a:solidFill>
                  <a:srgbClr val="139DD9"/>
                </a:solidFill>
                <a:latin typeface="Corbel"/>
              </a:endParaRPr>
            </a:p>
          </p:txBody>
        </p:sp>
      </p:grpSp>
      <p:grpSp>
        <p:nvGrpSpPr>
          <p:cNvPr id="80" name="Group 79"/>
          <p:cNvGrpSpPr/>
          <p:nvPr/>
        </p:nvGrpSpPr>
        <p:grpSpPr>
          <a:xfrm>
            <a:off x="2805808" y="2592966"/>
            <a:ext cx="354485" cy="338109"/>
            <a:chOff x="632361" y="2614142"/>
            <a:chExt cx="354485" cy="338109"/>
          </a:xfrm>
        </p:grpSpPr>
        <p:pic>
          <p:nvPicPr>
            <p:cNvPr id="81" name="Picture 8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2936" y="2614142"/>
              <a:ext cx="267215" cy="338109"/>
            </a:xfrm>
            <a:prstGeom prst="rect">
              <a:avLst/>
            </a:prstGeom>
          </p:spPr>
        </p:pic>
        <p:sp>
          <p:nvSpPr>
            <p:cNvPr id="82" name="TextBox 81"/>
            <p:cNvSpPr txBox="1"/>
            <p:nvPr/>
          </p:nvSpPr>
          <p:spPr>
            <a:xfrm>
              <a:off x="632361" y="2732001"/>
              <a:ext cx="354485"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83" name="Group 82"/>
          <p:cNvGrpSpPr/>
          <p:nvPr/>
        </p:nvGrpSpPr>
        <p:grpSpPr>
          <a:xfrm>
            <a:off x="3121501" y="2592966"/>
            <a:ext cx="354485" cy="338109"/>
            <a:chOff x="4583724" y="1364723"/>
            <a:chExt cx="354485" cy="338109"/>
          </a:xfrm>
        </p:grpSpPr>
        <p:pic>
          <p:nvPicPr>
            <p:cNvPr id="84" name="Picture 8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85" name="TextBox 84"/>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89" name="Group 88"/>
          <p:cNvGrpSpPr/>
          <p:nvPr/>
        </p:nvGrpSpPr>
        <p:grpSpPr>
          <a:xfrm>
            <a:off x="4128713" y="2207229"/>
            <a:ext cx="354485" cy="338109"/>
            <a:chOff x="4583724" y="1364723"/>
            <a:chExt cx="354485" cy="338109"/>
          </a:xfrm>
        </p:grpSpPr>
        <p:pic>
          <p:nvPicPr>
            <p:cNvPr id="90" name="Picture 8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91" name="TextBox 90"/>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1</a:t>
              </a:r>
              <a:endParaRPr lang="en-US" sz="500" b="1" dirty="0">
                <a:solidFill>
                  <a:srgbClr val="139DD9"/>
                </a:solidFill>
                <a:latin typeface="Corbel"/>
              </a:endParaRPr>
            </a:p>
          </p:txBody>
        </p:sp>
      </p:grpSp>
      <p:grpSp>
        <p:nvGrpSpPr>
          <p:cNvPr id="92" name="Group 91"/>
          <p:cNvGrpSpPr/>
          <p:nvPr/>
        </p:nvGrpSpPr>
        <p:grpSpPr>
          <a:xfrm>
            <a:off x="4444406" y="2207229"/>
            <a:ext cx="354485" cy="338109"/>
            <a:chOff x="4583724" y="1364723"/>
            <a:chExt cx="354485" cy="338109"/>
          </a:xfrm>
        </p:grpSpPr>
        <p:pic>
          <p:nvPicPr>
            <p:cNvPr id="93" name="Picture 9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94" name="TextBox 93"/>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3</a:t>
              </a:r>
              <a:endParaRPr lang="en-US" sz="500" b="1" dirty="0">
                <a:solidFill>
                  <a:srgbClr val="139DD9"/>
                </a:solidFill>
                <a:latin typeface="Corbel"/>
              </a:endParaRPr>
            </a:p>
          </p:txBody>
        </p:sp>
      </p:grpSp>
      <p:grpSp>
        <p:nvGrpSpPr>
          <p:cNvPr id="98" name="Group 97"/>
          <p:cNvGrpSpPr/>
          <p:nvPr/>
        </p:nvGrpSpPr>
        <p:grpSpPr>
          <a:xfrm>
            <a:off x="4128713" y="2592966"/>
            <a:ext cx="354485" cy="338109"/>
            <a:chOff x="632361" y="2614142"/>
            <a:chExt cx="354485" cy="338109"/>
          </a:xfrm>
        </p:grpSpPr>
        <p:pic>
          <p:nvPicPr>
            <p:cNvPr id="99" name="Picture 9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2936" y="2614142"/>
              <a:ext cx="267215" cy="338109"/>
            </a:xfrm>
            <a:prstGeom prst="rect">
              <a:avLst/>
            </a:prstGeom>
          </p:spPr>
        </p:pic>
        <p:sp>
          <p:nvSpPr>
            <p:cNvPr id="100" name="TextBox 99"/>
            <p:cNvSpPr txBox="1"/>
            <p:nvPr/>
          </p:nvSpPr>
          <p:spPr>
            <a:xfrm>
              <a:off x="632361" y="2732001"/>
              <a:ext cx="354485"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101" name="Group 100"/>
          <p:cNvGrpSpPr/>
          <p:nvPr/>
        </p:nvGrpSpPr>
        <p:grpSpPr>
          <a:xfrm>
            <a:off x="4444406" y="2592966"/>
            <a:ext cx="354485" cy="338109"/>
            <a:chOff x="4583724" y="1364723"/>
            <a:chExt cx="354485" cy="338109"/>
          </a:xfrm>
        </p:grpSpPr>
        <p:pic>
          <p:nvPicPr>
            <p:cNvPr id="102" name="Picture 10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103" name="TextBox 102"/>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08" name="Group 107"/>
          <p:cNvGrpSpPr/>
          <p:nvPr/>
        </p:nvGrpSpPr>
        <p:grpSpPr>
          <a:xfrm>
            <a:off x="1524585" y="3433786"/>
            <a:ext cx="281096" cy="335455"/>
            <a:chOff x="669056" y="3433793"/>
            <a:chExt cx="281096" cy="335455"/>
          </a:xfrm>
        </p:grpSpPr>
        <p:pic>
          <p:nvPicPr>
            <p:cNvPr id="160" name="Picture 1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61" name="TextBox 160"/>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4</a:t>
              </a:r>
              <a:endParaRPr lang="en-US" sz="500" b="1" dirty="0">
                <a:solidFill>
                  <a:srgbClr val="139DD9"/>
                </a:solidFill>
                <a:latin typeface="Corbel"/>
              </a:endParaRPr>
            </a:p>
          </p:txBody>
        </p:sp>
      </p:grpSp>
      <p:grpSp>
        <p:nvGrpSpPr>
          <p:cNvPr id="109" name="Group 108"/>
          <p:cNvGrpSpPr/>
          <p:nvPr/>
        </p:nvGrpSpPr>
        <p:grpSpPr>
          <a:xfrm>
            <a:off x="1838181" y="3433786"/>
            <a:ext cx="281096" cy="335455"/>
            <a:chOff x="669056" y="3433793"/>
            <a:chExt cx="281096" cy="335455"/>
          </a:xfrm>
        </p:grpSpPr>
        <p:pic>
          <p:nvPicPr>
            <p:cNvPr id="158" name="Picture 15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59" name="TextBox 158"/>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a:solidFill>
                    <a:srgbClr val="139DD9"/>
                  </a:solidFill>
                  <a:latin typeface="Corbel"/>
                </a:rPr>
                <a:t>1</a:t>
              </a:r>
            </a:p>
          </p:txBody>
        </p:sp>
      </p:grpSp>
      <p:grpSp>
        <p:nvGrpSpPr>
          <p:cNvPr id="110" name="Group 109"/>
          <p:cNvGrpSpPr/>
          <p:nvPr/>
        </p:nvGrpSpPr>
        <p:grpSpPr>
          <a:xfrm>
            <a:off x="2158068" y="3433786"/>
            <a:ext cx="281096" cy="335455"/>
            <a:chOff x="669056" y="3433793"/>
            <a:chExt cx="281096" cy="335455"/>
          </a:xfrm>
        </p:grpSpPr>
        <p:pic>
          <p:nvPicPr>
            <p:cNvPr id="156" name="Picture 1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57" name="TextBox 156"/>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8</a:t>
              </a:r>
              <a:endParaRPr lang="en-US" sz="500" b="1" dirty="0">
                <a:solidFill>
                  <a:srgbClr val="139DD9"/>
                </a:solidFill>
                <a:latin typeface="Corbel"/>
              </a:endParaRPr>
            </a:p>
          </p:txBody>
        </p:sp>
      </p:grpSp>
      <p:grpSp>
        <p:nvGrpSpPr>
          <p:cNvPr id="111" name="Group 110"/>
          <p:cNvGrpSpPr/>
          <p:nvPr/>
        </p:nvGrpSpPr>
        <p:grpSpPr>
          <a:xfrm>
            <a:off x="1524585" y="3814786"/>
            <a:ext cx="281096" cy="335455"/>
            <a:chOff x="669056" y="3433793"/>
            <a:chExt cx="281096" cy="335455"/>
          </a:xfrm>
        </p:grpSpPr>
        <p:pic>
          <p:nvPicPr>
            <p:cNvPr id="154" name="Picture 1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55" name="TextBox 154"/>
            <p:cNvSpPr txBox="1"/>
            <p:nvPr/>
          </p:nvSpPr>
          <p:spPr>
            <a:xfrm>
              <a:off x="669056" y="3546919"/>
              <a:ext cx="281096"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112" name="Group 111"/>
          <p:cNvGrpSpPr/>
          <p:nvPr/>
        </p:nvGrpSpPr>
        <p:grpSpPr>
          <a:xfrm>
            <a:off x="1838181" y="3814786"/>
            <a:ext cx="281096" cy="335455"/>
            <a:chOff x="669056" y="3433793"/>
            <a:chExt cx="281096" cy="335455"/>
          </a:xfrm>
        </p:grpSpPr>
        <p:pic>
          <p:nvPicPr>
            <p:cNvPr id="152" name="Picture 15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53" name="TextBox 152"/>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13" name="Group 112"/>
          <p:cNvGrpSpPr/>
          <p:nvPr/>
        </p:nvGrpSpPr>
        <p:grpSpPr>
          <a:xfrm>
            <a:off x="2158068" y="3814786"/>
            <a:ext cx="281096" cy="335455"/>
            <a:chOff x="669056" y="3433793"/>
            <a:chExt cx="281096" cy="335455"/>
          </a:xfrm>
        </p:grpSpPr>
        <p:pic>
          <p:nvPicPr>
            <p:cNvPr id="150" name="Picture 1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51" name="TextBox 150"/>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14" name="Group 113"/>
          <p:cNvGrpSpPr/>
          <p:nvPr/>
        </p:nvGrpSpPr>
        <p:grpSpPr>
          <a:xfrm>
            <a:off x="2842501" y="3433786"/>
            <a:ext cx="281096" cy="335455"/>
            <a:chOff x="669056" y="3433793"/>
            <a:chExt cx="281096" cy="335455"/>
          </a:xfrm>
        </p:grpSpPr>
        <p:pic>
          <p:nvPicPr>
            <p:cNvPr id="148" name="Picture 1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49" name="TextBox 148"/>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6</a:t>
              </a:r>
              <a:endParaRPr lang="en-US" sz="500" b="1" dirty="0">
                <a:solidFill>
                  <a:srgbClr val="139DD9"/>
                </a:solidFill>
                <a:latin typeface="Corbel"/>
              </a:endParaRPr>
            </a:p>
          </p:txBody>
        </p:sp>
      </p:grpSp>
      <p:grpSp>
        <p:nvGrpSpPr>
          <p:cNvPr id="115" name="Group 114"/>
          <p:cNvGrpSpPr/>
          <p:nvPr/>
        </p:nvGrpSpPr>
        <p:grpSpPr>
          <a:xfrm>
            <a:off x="3156097" y="3433786"/>
            <a:ext cx="281096" cy="335455"/>
            <a:chOff x="669056" y="3433793"/>
            <a:chExt cx="281096" cy="335455"/>
          </a:xfrm>
        </p:grpSpPr>
        <p:pic>
          <p:nvPicPr>
            <p:cNvPr id="146" name="Picture 1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47" name="TextBox 146"/>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3</a:t>
              </a:r>
              <a:endParaRPr lang="en-US" sz="500" b="1" dirty="0">
                <a:solidFill>
                  <a:srgbClr val="139DD9"/>
                </a:solidFill>
                <a:latin typeface="Corbel"/>
              </a:endParaRPr>
            </a:p>
          </p:txBody>
        </p:sp>
      </p:grpSp>
      <p:grpSp>
        <p:nvGrpSpPr>
          <p:cNvPr id="116" name="Group 115"/>
          <p:cNvGrpSpPr/>
          <p:nvPr/>
        </p:nvGrpSpPr>
        <p:grpSpPr>
          <a:xfrm>
            <a:off x="3475984" y="3433786"/>
            <a:ext cx="281096" cy="335455"/>
            <a:chOff x="669056" y="3433793"/>
            <a:chExt cx="281096" cy="335455"/>
          </a:xfrm>
        </p:grpSpPr>
        <p:pic>
          <p:nvPicPr>
            <p:cNvPr id="144" name="Picture 1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45" name="TextBox 144"/>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2</a:t>
              </a:r>
              <a:endParaRPr lang="en-US" sz="500" b="1" dirty="0">
                <a:solidFill>
                  <a:srgbClr val="139DD9"/>
                </a:solidFill>
                <a:latin typeface="Corbel"/>
              </a:endParaRPr>
            </a:p>
          </p:txBody>
        </p:sp>
      </p:grpSp>
      <p:grpSp>
        <p:nvGrpSpPr>
          <p:cNvPr id="117" name="Group 116"/>
          <p:cNvGrpSpPr/>
          <p:nvPr/>
        </p:nvGrpSpPr>
        <p:grpSpPr>
          <a:xfrm>
            <a:off x="2842501" y="3814786"/>
            <a:ext cx="281096" cy="335455"/>
            <a:chOff x="669056" y="3433793"/>
            <a:chExt cx="281096" cy="335455"/>
          </a:xfrm>
        </p:grpSpPr>
        <p:pic>
          <p:nvPicPr>
            <p:cNvPr id="142" name="Picture 1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43" name="TextBox 142"/>
            <p:cNvSpPr txBox="1"/>
            <p:nvPr/>
          </p:nvSpPr>
          <p:spPr>
            <a:xfrm>
              <a:off x="669056" y="3546919"/>
              <a:ext cx="281096"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118" name="Group 117"/>
          <p:cNvGrpSpPr/>
          <p:nvPr/>
        </p:nvGrpSpPr>
        <p:grpSpPr>
          <a:xfrm>
            <a:off x="3156097" y="3814786"/>
            <a:ext cx="281096" cy="335455"/>
            <a:chOff x="669056" y="3433793"/>
            <a:chExt cx="281096" cy="335455"/>
          </a:xfrm>
        </p:grpSpPr>
        <p:pic>
          <p:nvPicPr>
            <p:cNvPr id="140" name="Picture 1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41" name="TextBox 140"/>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19" name="Group 118"/>
          <p:cNvGrpSpPr/>
          <p:nvPr/>
        </p:nvGrpSpPr>
        <p:grpSpPr>
          <a:xfrm>
            <a:off x="3475984" y="3814786"/>
            <a:ext cx="281096" cy="335455"/>
            <a:chOff x="669056" y="3433793"/>
            <a:chExt cx="281096" cy="335455"/>
          </a:xfrm>
        </p:grpSpPr>
        <p:pic>
          <p:nvPicPr>
            <p:cNvPr id="138" name="Picture 1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39" name="TextBox 138"/>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20" name="Group 119"/>
          <p:cNvGrpSpPr/>
          <p:nvPr/>
        </p:nvGrpSpPr>
        <p:grpSpPr>
          <a:xfrm>
            <a:off x="4165406" y="3433786"/>
            <a:ext cx="281096" cy="335455"/>
            <a:chOff x="669056" y="3433793"/>
            <a:chExt cx="281096" cy="335455"/>
          </a:xfrm>
        </p:grpSpPr>
        <p:pic>
          <p:nvPicPr>
            <p:cNvPr id="136" name="Picture 1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37" name="TextBox 136"/>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7</a:t>
              </a:r>
              <a:endParaRPr lang="en-US" sz="500" b="1" dirty="0">
                <a:solidFill>
                  <a:srgbClr val="139DD9"/>
                </a:solidFill>
                <a:latin typeface="Corbel"/>
              </a:endParaRPr>
            </a:p>
          </p:txBody>
        </p:sp>
      </p:grpSp>
      <p:grpSp>
        <p:nvGrpSpPr>
          <p:cNvPr id="121" name="Group 120"/>
          <p:cNvGrpSpPr/>
          <p:nvPr/>
        </p:nvGrpSpPr>
        <p:grpSpPr>
          <a:xfrm>
            <a:off x="4479002" y="3433786"/>
            <a:ext cx="281096" cy="335455"/>
            <a:chOff x="669056" y="3433793"/>
            <a:chExt cx="281096" cy="335455"/>
          </a:xfrm>
        </p:grpSpPr>
        <p:pic>
          <p:nvPicPr>
            <p:cNvPr id="134" name="Picture 1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35" name="TextBox 134"/>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9</a:t>
              </a:r>
              <a:endParaRPr lang="en-US" sz="500" b="1" dirty="0">
                <a:solidFill>
                  <a:srgbClr val="139DD9"/>
                </a:solidFill>
                <a:latin typeface="Corbel"/>
              </a:endParaRPr>
            </a:p>
          </p:txBody>
        </p:sp>
      </p:grpSp>
      <p:grpSp>
        <p:nvGrpSpPr>
          <p:cNvPr id="122" name="Group 121"/>
          <p:cNvGrpSpPr/>
          <p:nvPr/>
        </p:nvGrpSpPr>
        <p:grpSpPr>
          <a:xfrm>
            <a:off x="4798889" y="3433786"/>
            <a:ext cx="281096" cy="335455"/>
            <a:chOff x="669056" y="3433793"/>
            <a:chExt cx="281096" cy="335455"/>
          </a:xfrm>
        </p:grpSpPr>
        <p:pic>
          <p:nvPicPr>
            <p:cNvPr id="132" name="Picture 1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33" name="TextBox 132"/>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5</a:t>
              </a:r>
              <a:endParaRPr lang="en-US" sz="500" b="1" dirty="0">
                <a:solidFill>
                  <a:srgbClr val="139DD9"/>
                </a:solidFill>
                <a:latin typeface="Corbel"/>
              </a:endParaRPr>
            </a:p>
          </p:txBody>
        </p:sp>
      </p:grpSp>
      <p:grpSp>
        <p:nvGrpSpPr>
          <p:cNvPr id="123" name="Group 122"/>
          <p:cNvGrpSpPr/>
          <p:nvPr/>
        </p:nvGrpSpPr>
        <p:grpSpPr>
          <a:xfrm>
            <a:off x="4165406" y="3814786"/>
            <a:ext cx="281096" cy="335455"/>
            <a:chOff x="669056" y="3433793"/>
            <a:chExt cx="281096" cy="335455"/>
          </a:xfrm>
        </p:grpSpPr>
        <p:pic>
          <p:nvPicPr>
            <p:cNvPr id="130" name="Picture 12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31" name="TextBox 130"/>
            <p:cNvSpPr txBox="1"/>
            <p:nvPr/>
          </p:nvSpPr>
          <p:spPr>
            <a:xfrm>
              <a:off x="669056" y="3546919"/>
              <a:ext cx="281096"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124" name="Group 123"/>
          <p:cNvGrpSpPr/>
          <p:nvPr/>
        </p:nvGrpSpPr>
        <p:grpSpPr>
          <a:xfrm>
            <a:off x="4479002" y="3814786"/>
            <a:ext cx="281096" cy="335455"/>
            <a:chOff x="669056" y="3433793"/>
            <a:chExt cx="281096" cy="335455"/>
          </a:xfrm>
        </p:grpSpPr>
        <p:pic>
          <p:nvPicPr>
            <p:cNvPr id="128" name="Picture 1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29" name="TextBox 128"/>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25" name="Group 124"/>
          <p:cNvGrpSpPr/>
          <p:nvPr/>
        </p:nvGrpSpPr>
        <p:grpSpPr>
          <a:xfrm>
            <a:off x="4798889" y="3814786"/>
            <a:ext cx="281096" cy="335455"/>
            <a:chOff x="669056" y="3433793"/>
            <a:chExt cx="281096" cy="335455"/>
          </a:xfrm>
        </p:grpSpPr>
        <p:pic>
          <p:nvPicPr>
            <p:cNvPr id="126" name="Picture 1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936" y="3433793"/>
              <a:ext cx="265118" cy="335455"/>
            </a:xfrm>
            <a:prstGeom prst="rect">
              <a:avLst/>
            </a:prstGeom>
          </p:spPr>
        </p:pic>
        <p:sp>
          <p:nvSpPr>
            <p:cNvPr id="127" name="TextBox 126"/>
            <p:cNvSpPr txBox="1"/>
            <p:nvPr/>
          </p:nvSpPr>
          <p:spPr>
            <a:xfrm>
              <a:off x="669056" y="3546919"/>
              <a:ext cx="281096"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74" name="Group 73"/>
          <p:cNvGrpSpPr/>
          <p:nvPr/>
        </p:nvGrpSpPr>
        <p:grpSpPr>
          <a:xfrm>
            <a:off x="3121501" y="2207229"/>
            <a:ext cx="354485" cy="338109"/>
            <a:chOff x="4583724" y="1364723"/>
            <a:chExt cx="354485" cy="338109"/>
          </a:xfrm>
        </p:grpSpPr>
        <p:pic>
          <p:nvPicPr>
            <p:cNvPr id="75" name="Picture 7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76" name="TextBox 75"/>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7</a:t>
              </a:r>
              <a:endParaRPr lang="en-US" sz="500" b="1" dirty="0">
                <a:solidFill>
                  <a:srgbClr val="139DD9"/>
                </a:solidFill>
                <a:latin typeface="Corbel"/>
              </a:endParaRPr>
            </a:p>
          </p:txBody>
        </p:sp>
      </p:grpSp>
      <p:grpSp>
        <p:nvGrpSpPr>
          <p:cNvPr id="86" name="Group 85"/>
          <p:cNvGrpSpPr/>
          <p:nvPr/>
        </p:nvGrpSpPr>
        <p:grpSpPr>
          <a:xfrm>
            <a:off x="3437195" y="2592966"/>
            <a:ext cx="354485" cy="338109"/>
            <a:chOff x="4583724" y="1364723"/>
            <a:chExt cx="354485" cy="338109"/>
          </a:xfrm>
        </p:grpSpPr>
        <p:pic>
          <p:nvPicPr>
            <p:cNvPr id="87" name="Picture 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88" name="TextBox 87"/>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95" name="Group 94"/>
          <p:cNvGrpSpPr/>
          <p:nvPr/>
        </p:nvGrpSpPr>
        <p:grpSpPr>
          <a:xfrm>
            <a:off x="4760100" y="2207229"/>
            <a:ext cx="354485" cy="338109"/>
            <a:chOff x="4583724" y="1364723"/>
            <a:chExt cx="354485" cy="338109"/>
          </a:xfrm>
        </p:grpSpPr>
        <p:pic>
          <p:nvPicPr>
            <p:cNvPr id="96" name="Picture 9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97" name="TextBox 96"/>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6</a:t>
              </a:r>
              <a:endParaRPr lang="en-US" sz="500" b="1" dirty="0">
                <a:solidFill>
                  <a:srgbClr val="139DD9"/>
                </a:solidFill>
                <a:latin typeface="Corbel"/>
              </a:endParaRPr>
            </a:p>
          </p:txBody>
        </p:sp>
      </p:grpSp>
      <p:grpSp>
        <p:nvGrpSpPr>
          <p:cNvPr id="104" name="Group 103"/>
          <p:cNvGrpSpPr/>
          <p:nvPr/>
        </p:nvGrpSpPr>
        <p:grpSpPr>
          <a:xfrm>
            <a:off x="4760100" y="2592966"/>
            <a:ext cx="354485" cy="338109"/>
            <a:chOff x="4583724" y="1364723"/>
            <a:chExt cx="354485" cy="338109"/>
          </a:xfrm>
        </p:grpSpPr>
        <p:pic>
          <p:nvPicPr>
            <p:cNvPr id="105" name="Picture 10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106" name="TextBox 105"/>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77" name="Group 76"/>
          <p:cNvGrpSpPr/>
          <p:nvPr/>
        </p:nvGrpSpPr>
        <p:grpSpPr>
          <a:xfrm>
            <a:off x="3437195" y="2207229"/>
            <a:ext cx="354485" cy="338109"/>
            <a:chOff x="4583724" y="1364723"/>
            <a:chExt cx="354485" cy="338109"/>
          </a:xfrm>
        </p:grpSpPr>
        <p:pic>
          <p:nvPicPr>
            <p:cNvPr id="78" name="Picture 7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79" name="TextBox 78"/>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8</a:t>
              </a:r>
              <a:endParaRPr lang="en-US" sz="500" b="1" dirty="0">
                <a:solidFill>
                  <a:srgbClr val="139DD9"/>
                </a:solidFill>
                <a:latin typeface="Corbel"/>
              </a:endParaRPr>
            </a:p>
          </p:txBody>
        </p:sp>
      </p:grpSp>
      <p:grpSp>
        <p:nvGrpSpPr>
          <p:cNvPr id="59" name="Group 58"/>
          <p:cNvGrpSpPr/>
          <p:nvPr/>
        </p:nvGrpSpPr>
        <p:grpSpPr>
          <a:xfrm>
            <a:off x="2119279" y="2207229"/>
            <a:ext cx="354485" cy="338109"/>
            <a:chOff x="4583724" y="1364723"/>
            <a:chExt cx="354485" cy="338109"/>
          </a:xfrm>
        </p:grpSpPr>
        <p:pic>
          <p:nvPicPr>
            <p:cNvPr id="60" name="Picture 5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61" name="TextBox 60"/>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9</a:t>
              </a:r>
              <a:endParaRPr lang="en-US" sz="500" b="1" dirty="0">
                <a:solidFill>
                  <a:srgbClr val="139DD9"/>
                </a:solidFill>
                <a:latin typeface="Corbel"/>
              </a:endParaRPr>
            </a:p>
          </p:txBody>
        </p:sp>
      </p:grpSp>
      <p:grpSp>
        <p:nvGrpSpPr>
          <p:cNvPr id="68" name="Group 67"/>
          <p:cNvGrpSpPr/>
          <p:nvPr/>
        </p:nvGrpSpPr>
        <p:grpSpPr>
          <a:xfrm>
            <a:off x="2119279" y="2592966"/>
            <a:ext cx="354485" cy="338109"/>
            <a:chOff x="4583724" y="1364723"/>
            <a:chExt cx="354485" cy="338109"/>
          </a:xfrm>
        </p:grpSpPr>
        <p:pic>
          <p:nvPicPr>
            <p:cNvPr id="69" name="Picture 6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34299" y="1364723"/>
              <a:ext cx="267215" cy="338109"/>
            </a:xfrm>
            <a:prstGeom prst="rect">
              <a:avLst/>
            </a:prstGeom>
          </p:spPr>
        </p:pic>
        <p:sp>
          <p:nvSpPr>
            <p:cNvPr id="70" name="TextBox 69"/>
            <p:cNvSpPr txBox="1"/>
            <p:nvPr/>
          </p:nvSpPr>
          <p:spPr>
            <a:xfrm>
              <a:off x="4583724" y="1482582"/>
              <a:ext cx="354485" cy="153888"/>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sp>
        <p:nvSpPr>
          <p:cNvPr id="169" name="TextBox 168"/>
          <p:cNvSpPr txBox="1"/>
          <p:nvPr/>
        </p:nvSpPr>
        <p:spPr>
          <a:xfrm>
            <a:off x="3873886" y="1488987"/>
            <a:ext cx="1505841" cy="261610"/>
          </a:xfrm>
          <a:prstGeom prst="rect">
            <a:avLst/>
          </a:prstGeom>
          <a:noFill/>
        </p:spPr>
        <p:txBody>
          <a:bodyPr wrap="none" rtlCol="0">
            <a:spAutoFit/>
          </a:bodyPr>
          <a:lstStyle/>
          <a:p>
            <a:r>
              <a:rPr lang="en-US" sz="1100" i="1" dirty="0" smtClean="0">
                <a:solidFill>
                  <a:srgbClr val="E10021"/>
                </a:solidFill>
                <a:latin typeface="Corbel"/>
              </a:rPr>
              <a:t>READ/WRITE/UPDATE</a:t>
            </a:r>
            <a:endParaRPr lang="en-US" sz="1100" i="1" dirty="0">
              <a:solidFill>
                <a:srgbClr val="E10021"/>
              </a:solidFill>
              <a:latin typeface="Corbel"/>
            </a:endParaRPr>
          </a:p>
        </p:txBody>
      </p:sp>
      <p:grpSp>
        <p:nvGrpSpPr>
          <p:cNvPr id="177" name="Group 176"/>
          <p:cNvGrpSpPr/>
          <p:nvPr/>
        </p:nvGrpSpPr>
        <p:grpSpPr>
          <a:xfrm>
            <a:off x="1736501" y="1460257"/>
            <a:ext cx="5210432" cy="706834"/>
            <a:chOff x="1715061" y="1475611"/>
            <a:chExt cx="5210432" cy="706835"/>
          </a:xfrm>
        </p:grpSpPr>
        <p:cxnSp>
          <p:nvCxnSpPr>
            <p:cNvPr id="170" name="Straight Arrow Connector 169"/>
            <p:cNvCxnSpPr>
              <a:stCxn id="28" idx="2"/>
            </p:cNvCxnSpPr>
            <p:nvPr/>
          </p:nvCxnSpPr>
          <p:spPr>
            <a:xfrm flipH="1">
              <a:off x="1715061" y="1475611"/>
              <a:ext cx="1862879" cy="706835"/>
            </a:xfrm>
            <a:prstGeom prst="straightConnector1">
              <a:avLst/>
            </a:prstGeom>
            <a:ln w="19050" cmpd="sng">
              <a:solidFill>
                <a:schemeClr val="accent2"/>
              </a:solidFill>
              <a:prstDash val="solid"/>
              <a:headEnd type="none"/>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27" idx="2"/>
            </p:cNvCxnSpPr>
            <p:nvPr/>
          </p:nvCxnSpPr>
          <p:spPr>
            <a:xfrm>
              <a:off x="5663480" y="1475611"/>
              <a:ext cx="1262013" cy="699970"/>
            </a:xfrm>
            <a:prstGeom prst="straightConnector1">
              <a:avLst/>
            </a:prstGeom>
            <a:ln w="19050" cmpd="sng">
              <a:solidFill>
                <a:schemeClr val="accent2"/>
              </a:solidFill>
              <a:prstDash val="solid"/>
              <a:headEnd type="none"/>
              <a:tailEnd type="triangle"/>
            </a:ln>
          </p:spPr>
          <p:style>
            <a:lnRef idx="1">
              <a:schemeClr val="dk1"/>
            </a:lnRef>
            <a:fillRef idx="0">
              <a:schemeClr val="dk1"/>
            </a:fillRef>
            <a:effectRef idx="0">
              <a:schemeClr val="dk1"/>
            </a:effectRef>
            <a:fontRef idx="minor">
              <a:schemeClr val="tx1"/>
            </a:fontRef>
          </p:style>
        </p:cxnSp>
      </p:grpSp>
      <p:grpSp>
        <p:nvGrpSpPr>
          <p:cNvPr id="181" name="Group 180"/>
          <p:cNvGrpSpPr/>
          <p:nvPr/>
        </p:nvGrpSpPr>
        <p:grpSpPr>
          <a:xfrm>
            <a:off x="2602675" y="670069"/>
            <a:ext cx="1950530" cy="805543"/>
            <a:chOff x="1560371" y="691244"/>
            <a:chExt cx="1950530" cy="805543"/>
          </a:xfrm>
        </p:grpSpPr>
        <p:pic>
          <p:nvPicPr>
            <p:cNvPr id="28" name="Picture 2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60371" y="691244"/>
              <a:ext cx="1950530" cy="805543"/>
            </a:xfrm>
            <a:prstGeom prst="rect">
              <a:avLst/>
            </a:prstGeom>
          </p:spPr>
        </p:pic>
        <p:sp>
          <p:nvSpPr>
            <p:cNvPr id="179" name="Rectangle 178"/>
            <p:cNvSpPr/>
            <p:nvPr/>
          </p:nvSpPr>
          <p:spPr>
            <a:xfrm>
              <a:off x="2991556" y="839611"/>
              <a:ext cx="119944" cy="127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orbel"/>
              </a:endParaRPr>
            </a:p>
          </p:txBody>
        </p:sp>
      </p:grpSp>
      <p:sp>
        <p:nvSpPr>
          <p:cNvPr id="167" name="Rounded Rectangle 166"/>
          <p:cNvSpPr/>
          <p:nvPr/>
        </p:nvSpPr>
        <p:spPr>
          <a:xfrm>
            <a:off x="2730175" y="1157367"/>
            <a:ext cx="1696064" cy="188451"/>
          </a:xfrm>
          <a:prstGeom prst="roundRect">
            <a:avLst/>
          </a:prstGeom>
          <a:solidFill>
            <a:schemeClr val="accent2">
              <a:alpha val="43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orbel"/>
            </a:endParaRPr>
          </a:p>
        </p:txBody>
      </p:sp>
      <p:grpSp>
        <p:nvGrpSpPr>
          <p:cNvPr id="182" name="Group 181"/>
          <p:cNvGrpSpPr/>
          <p:nvPr/>
        </p:nvGrpSpPr>
        <p:grpSpPr>
          <a:xfrm>
            <a:off x="4685682" y="670069"/>
            <a:ext cx="1955596" cy="805543"/>
            <a:chOff x="3643378" y="691244"/>
            <a:chExt cx="1955596" cy="805543"/>
          </a:xfrm>
        </p:grpSpPr>
        <p:pic>
          <p:nvPicPr>
            <p:cNvPr id="27" name="Pictur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43378" y="691244"/>
              <a:ext cx="1955596" cy="805543"/>
            </a:xfrm>
            <a:prstGeom prst="rect">
              <a:avLst/>
            </a:prstGeom>
          </p:spPr>
        </p:pic>
        <p:sp>
          <p:nvSpPr>
            <p:cNvPr id="180" name="Rectangle 179"/>
            <p:cNvSpPr/>
            <p:nvPr/>
          </p:nvSpPr>
          <p:spPr>
            <a:xfrm>
              <a:off x="5080000" y="839611"/>
              <a:ext cx="119944" cy="127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orbel"/>
              </a:endParaRPr>
            </a:p>
          </p:txBody>
        </p:sp>
      </p:grpSp>
      <p:sp>
        <p:nvSpPr>
          <p:cNvPr id="168" name="Rounded Rectangle 167"/>
          <p:cNvSpPr/>
          <p:nvPr/>
        </p:nvSpPr>
        <p:spPr>
          <a:xfrm>
            <a:off x="4810229" y="1157367"/>
            <a:ext cx="1696064" cy="188451"/>
          </a:xfrm>
          <a:prstGeom prst="roundRect">
            <a:avLst/>
          </a:prstGeom>
          <a:solidFill>
            <a:schemeClr val="accent2">
              <a:alpha val="43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orbel"/>
            </a:endParaRPr>
          </a:p>
        </p:txBody>
      </p:sp>
      <p:sp>
        <p:nvSpPr>
          <p:cNvPr id="171" name="Content Placeholder 48"/>
          <p:cNvSpPr txBox="1">
            <a:spLocks/>
          </p:cNvSpPr>
          <p:nvPr/>
        </p:nvSpPr>
        <p:spPr>
          <a:xfrm>
            <a:off x="6824030" y="586823"/>
            <a:ext cx="2319970" cy="4228173"/>
          </a:xfrm>
          <a:prstGeom prst="rect">
            <a:avLst/>
          </a:prstGeom>
        </p:spPr>
        <p:txBody>
          <a:bodyPr vert="horz" lIns="0" tIns="0" rIns="0" bIns="0" rtlCol="0" anchor="ctr">
            <a:normAutofit/>
          </a:bodyPr>
          <a:lstStyle>
            <a:lvl1pPr marL="342900" indent="-347472" algn="l" defTabSz="914400" rtl="0" eaLnBrk="1" latinLnBrk="0" hangingPunct="1">
              <a:lnSpc>
                <a:spcPct val="100000"/>
              </a:lnSpc>
              <a:spcBef>
                <a:spcPts val="1200"/>
              </a:spcBef>
              <a:buClr>
                <a:schemeClr val="accent1"/>
              </a:buClr>
              <a:buSzPct val="100000"/>
              <a:buFont typeface="Arial"/>
              <a:buChar char="•"/>
              <a:defRPr lang="en-US" sz="2400" b="1" kern="1200" dirty="0" smtClean="0">
                <a:solidFill>
                  <a:schemeClr val="tx1"/>
                </a:solidFill>
                <a:latin typeface="+mn-lt"/>
                <a:ea typeface="+mn-ea"/>
                <a:cs typeface="+mn-cs"/>
              </a:defRPr>
            </a:lvl1pPr>
            <a:lvl2pPr marL="685800" indent="-347472" algn="l" defTabSz="914400" rtl="0" eaLnBrk="1" latinLnBrk="0" hangingPunct="1">
              <a:lnSpc>
                <a:spcPct val="100000"/>
              </a:lnSpc>
              <a:spcBef>
                <a:spcPts val="600"/>
              </a:spcBef>
              <a:buClr>
                <a:schemeClr val="tx1">
                  <a:lumMod val="60000"/>
                  <a:lumOff val="40000"/>
                </a:schemeClr>
              </a:buClr>
              <a:buSzPct val="100000"/>
              <a:buFont typeface="Lucida Grande"/>
              <a:buChar char="­"/>
              <a:defRPr lang="en-US" sz="2000" kern="1200" baseline="0" dirty="0">
                <a:solidFill>
                  <a:schemeClr val="tx1"/>
                </a:solidFill>
                <a:latin typeface="+mn-lt"/>
                <a:ea typeface="+mn-ea"/>
                <a:cs typeface="+mn-cs"/>
              </a:defRPr>
            </a:lvl2pPr>
            <a:lvl3pPr marL="1200150" indent="-285750" algn="l" defTabSz="914400" rtl="0" eaLnBrk="1" latinLnBrk="0" hangingPunct="1">
              <a:lnSpc>
                <a:spcPct val="100000"/>
              </a:lnSpc>
              <a:spcBef>
                <a:spcPts val="1200"/>
              </a:spcBef>
              <a:buClr>
                <a:schemeClr val="tx1">
                  <a:lumMod val="60000"/>
                  <a:lumOff val="40000"/>
                </a:schemeClr>
              </a:buClr>
              <a:buFont typeface="Arial"/>
              <a:buChar char="•"/>
              <a:defRPr lang="en-US" sz="1800" kern="1200" dirty="0" smtClean="0">
                <a:solidFill>
                  <a:schemeClr val="tx1"/>
                </a:solidFill>
                <a:latin typeface="+mn-lt"/>
                <a:ea typeface="+mn-ea"/>
                <a:cs typeface="+mn-cs"/>
              </a:defRPr>
            </a:lvl3pPr>
            <a:lvl4pPr marL="1657350" indent="-285750" algn="l" defTabSz="914400" rtl="0" eaLnBrk="1" latinLnBrk="0" hangingPunct="1">
              <a:lnSpc>
                <a:spcPct val="100000"/>
              </a:lnSpc>
              <a:spcBef>
                <a:spcPts val="1200"/>
              </a:spcBef>
              <a:buClr>
                <a:schemeClr val="tx1">
                  <a:lumMod val="60000"/>
                  <a:lumOff val="40000"/>
                </a:schemeClr>
              </a:buClr>
              <a:buFont typeface="Lucida Grande"/>
              <a:buChar char="­"/>
              <a:defRPr lang="en-US" sz="1800" kern="1200" dirty="0" smtClean="0">
                <a:solidFill>
                  <a:schemeClr val="tx1"/>
                </a:solidFill>
                <a:latin typeface="+mn-lt"/>
                <a:ea typeface="+mn-ea"/>
                <a:cs typeface="+mn-cs"/>
              </a:defRPr>
            </a:lvl4pPr>
            <a:lvl5pPr marL="625475" indent="-457200" algn="l" defTabSz="914400" rtl="0" eaLnBrk="1" latinLnBrk="0" hangingPunct="1">
              <a:lnSpc>
                <a:spcPct val="90000"/>
              </a:lnSpc>
              <a:spcBef>
                <a:spcPts val="1200"/>
              </a:spcBef>
              <a:buClr>
                <a:schemeClr val="bg1">
                  <a:lumMod val="65000"/>
                </a:schemeClr>
              </a:buClr>
              <a:buFont typeface="Arial" pitchFamily="34" charset="0"/>
              <a:buChar char="•"/>
              <a:defRPr lang="en-US" sz="18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endParaRPr lang="en-US" sz="1400" b="0" dirty="0"/>
          </a:p>
        </p:txBody>
      </p:sp>
    </p:spTree>
    <p:extLst>
      <p:ext uri="{BB962C8B-B14F-4D97-AF65-F5344CB8AC3E}">
        <p14:creationId xmlns:p14="http://schemas.microsoft.com/office/powerpoint/2010/main" val="31660939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22" presetClass="exit" presetSubtype="8" fill="hold" nodeType="withEffect">
                                  <p:stCondLst>
                                    <p:cond delay="0"/>
                                  </p:stCondLst>
                                  <p:childTnLst>
                                    <p:animEffect transition="out" filter="wipe(left)">
                                      <p:cBhvr>
                                        <p:cTn id="9" dur="900"/>
                                        <p:tgtEl>
                                          <p:spTgt spid="52"/>
                                        </p:tgtEl>
                                      </p:cBhvr>
                                    </p:animEffect>
                                    <p:set>
                                      <p:cBhvr>
                                        <p:cTn id="10" dur="1" fill="hold">
                                          <p:stCondLst>
                                            <p:cond delay="899"/>
                                          </p:stCondLst>
                                        </p:cTn>
                                        <p:tgtEl>
                                          <p:spTgt spid="52"/>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900"/>
                                        <p:tgtEl>
                                          <p:spTgt spid="51"/>
                                        </p:tgtEl>
                                      </p:cBhvr>
                                    </p:animEffect>
                                  </p:childTnLst>
                                </p:cTn>
                              </p:par>
                            </p:childTnLst>
                          </p:cTn>
                        </p:par>
                        <p:par>
                          <p:cTn id="14" fill="hold">
                            <p:stCondLst>
                              <p:cond delay="900"/>
                            </p:stCondLst>
                            <p:childTnLst>
                              <p:par>
                                <p:cTn id="15" presetID="63" presetClass="path" presetSubtype="0" accel="50000" decel="50000" fill="hold" nodeType="afterEffect">
                                  <p:stCondLst>
                                    <p:cond delay="0"/>
                                  </p:stCondLst>
                                  <p:childTnLst>
                                    <p:animMotion origin="layout" path="M 0.11354 -1.87539E-6 L 0.36354 -1.87539E-6 " pathEditMode="relative" rAng="0" ptsTypes="AA">
                                      <p:cBhvr>
                                        <p:cTn id="16" dur="1500" fill="hold"/>
                                        <p:tgtEl>
                                          <p:spTgt spid="59"/>
                                        </p:tgtEl>
                                        <p:attrNameLst>
                                          <p:attrName>ppt_x</p:attrName>
                                          <p:attrName>ppt_y</p:attrName>
                                        </p:attrNameLst>
                                      </p:cBhvr>
                                      <p:rCtr x="12500" y="0"/>
                                    </p:animMotion>
                                  </p:childTnLst>
                                </p:cTn>
                              </p:par>
                              <p:par>
                                <p:cTn id="17" presetID="63" presetClass="path" presetSubtype="0" accel="50000" decel="50000" fill="hold" nodeType="withEffect">
                                  <p:stCondLst>
                                    <p:cond delay="0"/>
                                  </p:stCondLst>
                                  <p:childTnLst>
                                    <p:animMotion origin="layout" path="M -2.77778E-6 4.39235E-6 L 0.36372 4.39235E-6 " pathEditMode="relative" rAng="0" ptsTypes="AA">
                                      <p:cBhvr>
                                        <p:cTn id="18" dur="1500" fill="hold"/>
                                        <p:tgtEl>
                                          <p:spTgt spid="68"/>
                                        </p:tgtEl>
                                        <p:attrNameLst>
                                          <p:attrName>ppt_x</p:attrName>
                                          <p:attrName>ppt_y</p:attrName>
                                        </p:attrNameLst>
                                      </p:cBhvr>
                                      <p:rCtr x="18177" y="0"/>
                                    </p:animMotion>
                                  </p:childTnLst>
                                </p:cTn>
                              </p:par>
                              <p:par>
                                <p:cTn id="19" presetID="63" presetClass="path" presetSubtype="0" accel="50000" decel="50000" fill="hold" nodeType="withEffect">
                                  <p:stCondLst>
                                    <p:cond delay="0"/>
                                  </p:stCondLst>
                                  <p:childTnLst>
                                    <p:animMotion origin="layout" path="M 0 4.4153E-6 L 0.25399 4.4153E-6 " pathEditMode="relative" rAng="0" ptsTypes="AA">
                                      <p:cBhvr>
                                        <p:cTn id="20" dur="1500" fill="hold"/>
                                        <p:tgtEl>
                                          <p:spTgt spid="77"/>
                                        </p:tgtEl>
                                        <p:attrNameLst>
                                          <p:attrName>ppt_x</p:attrName>
                                          <p:attrName>ppt_y</p:attrName>
                                        </p:attrNameLst>
                                      </p:cBhvr>
                                      <p:rCtr x="12691" y="0"/>
                                    </p:animMotion>
                                  </p:childTnLst>
                                </p:cTn>
                              </p:par>
                              <p:par>
                                <p:cTn id="21" presetID="63" presetClass="path" presetSubtype="0" accel="50000" decel="50000" fill="hold" nodeType="withEffect">
                                  <p:stCondLst>
                                    <p:cond delay="0"/>
                                  </p:stCondLst>
                                  <p:childTnLst>
                                    <p:animMotion origin="layout" path="M 0 -2.44369E-6 L 0.36545 -2.44369E-6 " pathEditMode="relative" rAng="0" ptsTypes="AA">
                                      <p:cBhvr>
                                        <p:cTn id="22" dur="1500" fill="hold"/>
                                        <p:tgtEl>
                                          <p:spTgt spid="86"/>
                                        </p:tgtEl>
                                        <p:attrNameLst>
                                          <p:attrName>ppt_x</p:attrName>
                                          <p:attrName>ppt_y</p:attrName>
                                        </p:attrNameLst>
                                      </p:cBhvr>
                                      <p:rCtr x="18264" y="0"/>
                                    </p:animMotion>
                                  </p:childTnLst>
                                </p:cTn>
                              </p:par>
                              <p:par>
                                <p:cTn id="23" presetID="63" presetClass="path" presetSubtype="0" accel="50000" decel="50000" fill="hold" nodeType="withEffect">
                                  <p:stCondLst>
                                    <p:cond delay="0"/>
                                  </p:stCondLst>
                                  <p:childTnLst>
                                    <p:animMotion origin="layout" path="M 1.94444E-6 4.4153E-6 L 0.22031 4.4153E-6 " pathEditMode="relative" rAng="0" ptsTypes="AA">
                                      <p:cBhvr>
                                        <p:cTn id="24" dur="1500" fill="hold"/>
                                        <p:tgtEl>
                                          <p:spTgt spid="95"/>
                                        </p:tgtEl>
                                        <p:attrNameLst>
                                          <p:attrName>ppt_x</p:attrName>
                                          <p:attrName>ppt_y</p:attrName>
                                        </p:attrNameLst>
                                      </p:cBhvr>
                                      <p:rCtr x="11007" y="0"/>
                                    </p:animMotion>
                                  </p:childTnLst>
                                </p:cTn>
                              </p:par>
                              <p:par>
                                <p:cTn id="25" presetID="63" presetClass="path" presetSubtype="0" accel="50000" decel="50000" fill="hold" nodeType="withEffect">
                                  <p:stCondLst>
                                    <p:cond delay="0"/>
                                  </p:stCondLst>
                                  <p:childTnLst>
                                    <p:animMotion origin="layout" path="M 1.94444E-6 -2.44369E-6 L 0.25364 -0.07497 " pathEditMode="relative" rAng="0" ptsTypes="AA">
                                      <p:cBhvr>
                                        <p:cTn id="26" dur="1500" fill="hold"/>
                                        <p:tgtEl>
                                          <p:spTgt spid="104"/>
                                        </p:tgtEl>
                                        <p:attrNameLst>
                                          <p:attrName>ppt_x</p:attrName>
                                          <p:attrName>ppt_y</p:attrName>
                                        </p:attrNameLst>
                                      </p:cBhvr>
                                      <p:rCtr x="12674" y="-3764"/>
                                    </p:animMotion>
                                  </p:childTnLst>
                                </p:cTn>
                              </p:par>
                              <p:par>
                                <p:cTn id="27" presetID="63" presetClass="path" presetSubtype="0" accel="50000" decel="50000" fill="hold" nodeType="withEffect">
                                  <p:stCondLst>
                                    <p:cond delay="0"/>
                                  </p:stCondLst>
                                  <p:childTnLst>
                                    <p:animMotion origin="layout" path="M 3.61111E-6 -3.67171E-6 L 0.50885 -3.67171E-6 " pathEditMode="relative" rAng="0" ptsTypes="AA">
                                      <p:cBhvr>
                                        <p:cTn id="28" dur="1500" fill="hold"/>
                                        <p:tgtEl>
                                          <p:spTgt spid="110"/>
                                        </p:tgtEl>
                                        <p:attrNameLst>
                                          <p:attrName>ppt_x</p:attrName>
                                          <p:attrName>ppt_y</p:attrName>
                                        </p:attrNameLst>
                                      </p:cBhvr>
                                      <p:rCtr x="25434" y="0"/>
                                    </p:animMotion>
                                  </p:childTnLst>
                                </p:cTn>
                              </p:par>
                              <p:par>
                                <p:cTn id="29" presetID="63" presetClass="path" presetSubtype="0" accel="50000" decel="50000" fill="hold" nodeType="withEffect">
                                  <p:stCondLst>
                                    <p:cond delay="0"/>
                                  </p:stCondLst>
                                  <p:childTnLst>
                                    <p:animMotion origin="layout" path="M 3.61111E-6 -4.89047E-6 L 0.39739 -0.07405 " pathEditMode="relative" rAng="0" ptsTypes="AA">
                                      <p:cBhvr>
                                        <p:cTn id="30" dur="1500" fill="hold"/>
                                        <p:tgtEl>
                                          <p:spTgt spid="113"/>
                                        </p:tgtEl>
                                        <p:attrNameLst>
                                          <p:attrName>ppt_x</p:attrName>
                                          <p:attrName>ppt_y</p:attrName>
                                        </p:attrNameLst>
                                      </p:cBhvr>
                                      <p:rCtr x="19861" y="-3703"/>
                                    </p:animMotion>
                                  </p:childTnLst>
                                </p:cTn>
                              </p:par>
                              <p:par>
                                <p:cTn id="31" presetID="63" presetClass="path" presetSubtype="0" accel="50000" decel="50000" fill="hold" nodeType="withEffect">
                                  <p:stCondLst>
                                    <p:cond delay="0"/>
                                  </p:stCondLst>
                                  <p:childTnLst>
                                    <p:animMotion origin="layout" path="M -3.61111E-6 -9.87654E-7 L 0.21945 0.07438 " pathEditMode="relative" rAng="0" ptsTypes="AA">
                                      <p:cBhvr>
                                        <p:cTn id="32" dur="1500" fill="hold"/>
                                        <p:tgtEl>
                                          <p:spTgt spid="116"/>
                                        </p:tgtEl>
                                        <p:attrNameLst>
                                          <p:attrName>ppt_x</p:attrName>
                                          <p:attrName>ppt_y</p:attrName>
                                        </p:attrNameLst>
                                      </p:cBhvr>
                                      <p:rCtr x="10972" y="3704"/>
                                    </p:animMotion>
                                  </p:childTnLst>
                                </p:cTn>
                              </p:par>
                              <p:par>
                                <p:cTn id="33" presetID="63" presetClass="path" presetSubtype="0" accel="50000" decel="50000" fill="hold" nodeType="withEffect">
                                  <p:stCondLst>
                                    <p:cond delay="0"/>
                                  </p:stCondLst>
                                  <p:childTnLst>
                                    <p:animMotion origin="layout" path="M -3.61111E-6 -4.89047E-6 L 0.36441 0.00062 " pathEditMode="relative" rAng="0" ptsTypes="AA">
                                      <p:cBhvr>
                                        <p:cTn id="34" dur="1500" fill="hold"/>
                                        <p:tgtEl>
                                          <p:spTgt spid="119"/>
                                        </p:tgtEl>
                                        <p:attrNameLst>
                                          <p:attrName>ppt_x</p:attrName>
                                          <p:attrName>ppt_y</p:attrName>
                                        </p:attrNameLst>
                                      </p:cBhvr>
                                      <p:rCtr x="18212" y="31"/>
                                    </p:animMotion>
                                  </p:childTnLst>
                                </p:cTn>
                              </p:par>
                              <p:par>
                                <p:cTn id="35" presetID="63" presetClass="path" presetSubtype="0" accel="50000" decel="50000" fill="hold" nodeType="withEffect">
                                  <p:stCondLst>
                                    <p:cond delay="0"/>
                                  </p:stCondLst>
                                  <p:childTnLst>
                                    <p:animMotion origin="layout" path="M -1.66667E-6 1.56221E-6 L 0.075 0.00031 " pathEditMode="relative" rAng="0" ptsTypes="AA">
                                      <p:cBhvr>
                                        <p:cTn id="36" dur="1500" fill="hold"/>
                                        <p:tgtEl>
                                          <p:spTgt spid="122"/>
                                        </p:tgtEl>
                                        <p:attrNameLst>
                                          <p:attrName>ppt_x</p:attrName>
                                          <p:attrName>ppt_y</p:attrName>
                                        </p:attrNameLst>
                                      </p:cBhvr>
                                      <p:rCtr x="3750" y="0"/>
                                    </p:animMotion>
                                  </p:childTnLst>
                                </p:cTn>
                              </p:par>
                              <p:par>
                                <p:cTn id="37" presetID="63" presetClass="path" presetSubtype="0" accel="50000" decel="50000" fill="hold" nodeType="withEffect">
                                  <p:stCondLst>
                                    <p:cond delay="0"/>
                                  </p:stCondLst>
                                  <p:childTnLst>
                                    <p:animMotion origin="layout" path="M -1.66667E-6 -4.89047E-6 L 0.25278 -0.07405 " pathEditMode="relative" rAng="0" ptsTypes="AA">
                                      <p:cBhvr>
                                        <p:cTn id="38" dur="1500" fill="hold"/>
                                        <p:tgtEl>
                                          <p:spTgt spid="125"/>
                                        </p:tgtEl>
                                        <p:attrNameLst>
                                          <p:attrName>ppt_x</p:attrName>
                                          <p:attrName>ppt_y</p:attrName>
                                        </p:attrNameLst>
                                      </p:cBhvr>
                                      <p:rCtr x="12639" y="-3703"/>
                                    </p:animMotion>
                                  </p:childTnLst>
                                </p:cTn>
                              </p:par>
                            </p:childTnLst>
                          </p:cTn>
                        </p:par>
                        <p:par>
                          <p:cTn id="39" fill="hold">
                            <p:stCondLst>
                              <p:cond delay="2400"/>
                            </p:stCondLst>
                            <p:childTnLst>
                              <p:par>
                                <p:cTn id="40" presetID="10" presetClass="entr" presetSubtype="0" repeatCount="3000" fill="hold" grpId="0" nodeType="afterEffect">
                                  <p:stCondLst>
                                    <p:cond delay="0"/>
                                  </p:stCondLst>
                                  <p:childTnLst>
                                    <p:set>
                                      <p:cBhvr>
                                        <p:cTn id="41" dur="1" fill="hold">
                                          <p:stCondLst>
                                            <p:cond delay="0"/>
                                          </p:stCondLst>
                                        </p:cTn>
                                        <p:tgtEl>
                                          <p:spTgt spid="168"/>
                                        </p:tgtEl>
                                        <p:attrNameLst>
                                          <p:attrName>style.visibility</p:attrName>
                                        </p:attrNameLst>
                                      </p:cBhvr>
                                      <p:to>
                                        <p:strVal val="visible"/>
                                      </p:to>
                                    </p:set>
                                    <p:animEffect transition="in" filter="fade">
                                      <p:cBhvr>
                                        <p:cTn id="42" dur="400"/>
                                        <p:tgtEl>
                                          <p:spTgt spid="168"/>
                                        </p:tgtEl>
                                      </p:cBhvr>
                                    </p:animEffect>
                                  </p:childTnLst>
                                </p:cTn>
                              </p:par>
                              <p:par>
                                <p:cTn id="43" presetID="10" presetClass="entr" presetSubtype="0" repeatCount="3000" fill="hold" grpId="0" nodeType="withEffect">
                                  <p:stCondLst>
                                    <p:cond delay="0"/>
                                  </p:stCondLst>
                                  <p:childTnLst>
                                    <p:set>
                                      <p:cBhvr>
                                        <p:cTn id="44" dur="1" fill="hold">
                                          <p:stCondLst>
                                            <p:cond delay="0"/>
                                          </p:stCondLst>
                                        </p:cTn>
                                        <p:tgtEl>
                                          <p:spTgt spid="167"/>
                                        </p:tgtEl>
                                        <p:attrNameLst>
                                          <p:attrName>style.visibility</p:attrName>
                                        </p:attrNameLst>
                                      </p:cBhvr>
                                      <p:to>
                                        <p:strVal val="visible"/>
                                      </p:to>
                                    </p:set>
                                    <p:animEffect transition="in" filter="fade">
                                      <p:cBhvr>
                                        <p:cTn id="45" dur="400"/>
                                        <p:tgtEl>
                                          <p:spTgt spid="167"/>
                                        </p:tgtEl>
                                      </p:cBhvr>
                                    </p:animEffect>
                                  </p:childTnLst>
                                </p:cTn>
                              </p:par>
                            </p:childTnLst>
                          </p:cTn>
                        </p:par>
                        <p:par>
                          <p:cTn id="46" fill="hold">
                            <p:stCondLst>
                              <p:cond delay="3600"/>
                            </p:stCondLst>
                            <p:childTnLst>
                              <p:par>
                                <p:cTn id="47" presetID="10" presetClass="exit" presetSubtype="0" fill="hold" grpId="1" nodeType="afterEffect">
                                  <p:stCondLst>
                                    <p:cond delay="0"/>
                                  </p:stCondLst>
                                  <p:childTnLst>
                                    <p:animEffect transition="out" filter="fade">
                                      <p:cBhvr>
                                        <p:cTn id="48" dur="500"/>
                                        <p:tgtEl>
                                          <p:spTgt spid="168"/>
                                        </p:tgtEl>
                                      </p:cBhvr>
                                    </p:animEffect>
                                    <p:set>
                                      <p:cBhvr>
                                        <p:cTn id="49" dur="1" fill="hold">
                                          <p:stCondLst>
                                            <p:cond delay="499"/>
                                          </p:stCondLst>
                                        </p:cTn>
                                        <p:tgtEl>
                                          <p:spTgt spid="16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67"/>
                                        </p:tgtEl>
                                      </p:cBhvr>
                                    </p:animEffect>
                                    <p:set>
                                      <p:cBhvr>
                                        <p:cTn id="52" dur="1" fill="hold">
                                          <p:stCondLst>
                                            <p:cond delay="499"/>
                                          </p:stCondLst>
                                        </p:cTn>
                                        <p:tgtEl>
                                          <p:spTgt spid="167"/>
                                        </p:tgtEl>
                                        <p:attrNameLst>
                                          <p:attrName>style.visibility</p:attrName>
                                        </p:attrNameLst>
                                      </p:cBhvr>
                                      <p:to>
                                        <p:strVal val="hidden"/>
                                      </p:to>
                                    </p:set>
                                  </p:childTnLst>
                                </p:cTn>
                              </p:par>
                            </p:childTnLst>
                          </p:cTn>
                        </p:par>
                        <p:par>
                          <p:cTn id="53" fill="hold">
                            <p:stCondLst>
                              <p:cond delay="4100"/>
                            </p:stCondLst>
                            <p:childTnLst>
                              <p:par>
                                <p:cTn id="54" presetID="10" presetClass="entr" presetSubtype="0" fill="hold" grpId="0" nodeType="afterEffect">
                                  <p:stCondLst>
                                    <p:cond delay="0"/>
                                  </p:stCondLst>
                                  <p:childTnLst>
                                    <p:set>
                                      <p:cBhvr>
                                        <p:cTn id="55" dur="1" fill="hold">
                                          <p:stCondLst>
                                            <p:cond delay="0"/>
                                          </p:stCondLst>
                                        </p:cTn>
                                        <p:tgtEl>
                                          <p:spTgt spid="169"/>
                                        </p:tgtEl>
                                        <p:attrNameLst>
                                          <p:attrName>style.visibility</p:attrName>
                                        </p:attrNameLst>
                                      </p:cBhvr>
                                      <p:to>
                                        <p:strVal val="visible"/>
                                      </p:to>
                                    </p:set>
                                    <p:animEffect transition="in" filter="fade">
                                      <p:cBhvr>
                                        <p:cTn id="56" dur="500"/>
                                        <p:tgtEl>
                                          <p:spTgt spid="169"/>
                                        </p:tgtEl>
                                      </p:cBhvr>
                                    </p:animEffect>
                                  </p:childTnLst>
                                </p:cTn>
                              </p:par>
                              <p:par>
                                <p:cTn id="57" presetID="22" presetClass="entr" presetSubtype="1"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animEffect transition="in" filter="wipe(up)">
                                      <p:cBhvr>
                                        <p:cTn id="59"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67" grpId="0" animBg="1"/>
      <p:bldP spid="167" grpId="1" animBg="1"/>
      <p:bldP spid="168" grpId="0" animBg="1"/>
      <p:bldP spid="16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Cross </a:t>
            </a:r>
            <a:r>
              <a:rPr lang="en-US" dirty="0"/>
              <a:t>Datacenter Replication (XDCR)</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58" y="998722"/>
            <a:ext cx="4302323" cy="2619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72388" y="986021"/>
            <a:ext cx="4323180" cy="263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67604" y="654789"/>
            <a:ext cx="8505886" cy="338554"/>
          </a:xfrm>
          <a:prstGeom prst="rect">
            <a:avLst/>
          </a:prstGeom>
        </p:spPr>
        <p:txBody>
          <a:bodyPr wrap="square">
            <a:spAutoFit/>
          </a:bodyPr>
          <a:lstStyle/>
          <a:p>
            <a:r>
              <a:rPr lang="en-US" sz="1600" b="1" dirty="0" smtClean="0"/>
              <a:t>Unidirectional or Bidirectional Replication</a:t>
            </a:r>
            <a:endParaRPr lang="en-US" sz="1600" b="1" dirty="0"/>
          </a:p>
        </p:txBody>
      </p:sp>
      <p:sp>
        <p:nvSpPr>
          <p:cNvPr id="4" name="Rectangle 3"/>
          <p:cNvSpPr/>
          <p:nvPr/>
        </p:nvSpPr>
        <p:spPr>
          <a:xfrm>
            <a:off x="467604" y="3632885"/>
            <a:ext cx="4078996" cy="1169551"/>
          </a:xfrm>
          <a:prstGeom prst="rect">
            <a:avLst/>
          </a:prstGeom>
        </p:spPr>
        <p:txBody>
          <a:bodyPr wrap="square">
            <a:spAutoFit/>
          </a:bodyPr>
          <a:lstStyle/>
          <a:p>
            <a:pPr>
              <a:buClr>
                <a:schemeClr val="accent1"/>
              </a:buClr>
            </a:pPr>
            <a:r>
              <a:rPr lang="en-US" sz="1400" dirty="0" smtClean="0">
                <a:latin typeface="+mj-lt"/>
              </a:rPr>
              <a:t>Unidirectional</a:t>
            </a:r>
          </a:p>
          <a:p>
            <a:pPr marL="285750" indent="-285750">
              <a:buClr>
                <a:schemeClr val="accent1"/>
              </a:buClr>
              <a:buFont typeface="Wingdings" charset="2"/>
              <a:buChar char="§"/>
            </a:pPr>
            <a:r>
              <a:rPr lang="en-US" sz="1400" dirty="0" smtClean="0">
                <a:latin typeface="+mj-lt"/>
              </a:rPr>
              <a:t>Ho</a:t>
            </a:r>
            <a:r>
              <a:rPr lang="en-US" sz="1400" dirty="0" smtClean="0">
                <a:latin typeface="+mj-lt"/>
                <a:cs typeface="Arial"/>
              </a:rPr>
              <a:t>t </a:t>
            </a:r>
            <a:r>
              <a:rPr lang="en-US" sz="1400" dirty="0">
                <a:latin typeface="+mj-lt"/>
                <a:cs typeface="Arial"/>
              </a:rPr>
              <a:t>spare /  Disaster </a:t>
            </a:r>
            <a:r>
              <a:rPr lang="en-US" sz="1400" dirty="0" smtClean="0">
                <a:latin typeface="+mj-lt"/>
                <a:cs typeface="Arial"/>
              </a:rPr>
              <a:t>Recovery</a:t>
            </a:r>
            <a:endParaRPr lang="en-US" sz="1400" dirty="0">
              <a:latin typeface="+mj-lt"/>
              <a:cs typeface="Arial"/>
            </a:endParaRPr>
          </a:p>
          <a:p>
            <a:pPr marL="285750" indent="-285750">
              <a:buClr>
                <a:schemeClr val="accent1"/>
              </a:buClr>
              <a:buFont typeface="Wingdings" charset="2"/>
              <a:buChar char="§"/>
            </a:pPr>
            <a:r>
              <a:rPr lang="en-US" sz="1400" dirty="0">
                <a:latin typeface="+mj-lt"/>
                <a:cs typeface="Arial"/>
              </a:rPr>
              <a:t>Development/Testing </a:t>
            </a:r>
            <a:r>
              <a:rPr lang="en-US" sz="1400" dirty="0" smtClean="0">
                <a:latin typeface="+mj-lt"/>
                <a:cs typeface="Arial"/>
              </a:rPr>
              <a:t>copies</a:t>
            </a:r>
            <a:endParaRPr lang="en-US" sz="1400" dirty="0">
              <a:latin typeface="+mj-lt"/>
              <a:cs typeface="Arial"/>
            </a:endParaRPr>
          </a:p>
          <a:p>
            <a:pPr marL="285750" indent="-285750">
              <a:buClr>
                <a:schemeClr val="accent1"/>
              </a:buClr>
              <a:buFont typeface="Wingdings" charset="2"/>
              <a:buChar char="§"/>
            </a:pPr>
            <a:r>
              <a:rPr lang="en-US" sz="1400" dirty="0" smtClean="0"/>
              <a:t>Connectors (</a:t>
            </a:r>
            <a:r>
              <a:rPr lang="en-US" sz="1400" dirty="0" err="1" smtClean="0"/>
              <a:t>Solr</a:t>
            </a:r>
            <a:r>
              <a:rPr lang="en-US" sz="1400" dirty="0"/>
              <a:t>, </a:t>
            </a:r>
            <a:r>
              <a:rPr lang="en-US" sz="1400" dirty="0" err="1" smtClean="0"/>
              <a:t>Elasticsearch</a:t>
            </a:r>
            <a:r>
              <a:rPr lang="en-US" sz="1400" dirty="0" smtClean="0"/>
              <a:t>) </a:t>
            </a:r>
            <a:endParaRPr lang="en-US" sz="1400" dirty="0"/>
          </a:p>
          <a:p>
            <a:pPr marL="285750" indent="-285750">
              <a:buClr>
                <a:schemeClr val="accent1"/>
              </a:buClr>
              <a:buFont typeface="Wingdings" charset="2"/>
              <a:buChar char="§"/>
            </a:pPr>
            <a:r>
              <a:rPr lang="en-US" sz="1400" dirty="0"/>
              <a:t>Integrate to custom consumer </a:t>
            </a:r>
          </a:p>
        </p:txBody>
      </p:sp>
      <p:cxnSp>
        <p:nvCxnSpPr>
          <p:cNvPr id="13" name="Straight Arrow Connector 12"/>
          <p:cNvCxnSpPr/>
          <p:nvPr/>
        </p:nvCxnSpPr>
        <p:spPr>
          <a:xfrm flipV="1">
            <a:off x="4150081" y="2422877"/>
            <a:ext cx="841023" cy="14112"/>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699000" y="3626248"/>
            <a:ext cx="4078996" cy="954107"/>
          </a:xfrm>
          <a:prstGeom prst="rect">
            <a:avLst/>
          </a:prstGeom>
        </p:spPr>
        <p:txBody>
          <a:bodyPr wrap="square">
            <a:spAutoFit/>
          </a:bodyPr>
          <a:lstStyle/>
          <a:p>
            <a:pPr>
              <a:buClr>
                <a:schemeClr val="accent1"/>
              </a:buClr>
            </a:pPr>
            <a:r>
              <a:rPr lang="en-US" sz="1400" dirty="0" smtClean="0"/>
              <a:t>Bidirectional</a:t>
            </a:r>
          </a:p>
          <a:p>
            <a:pPr marL="285750" indent="-285750">
              <a:buClr>
                <a:schemeClr val="accent1"/>
              </a:buClr>
              <a:buFont typeface="Wingdings" charset="2"/>
              <a:buChar char="§"/>
            </a:pPr>
            <a:r>
              <a:rPr lang="en-US" sz="1400" dirty="0" smtClean="0"/>
              <a:t>Multiple </a:t>
            </a:r>
            <a:r>
              <a:rPr lang="en-US" sz="1400" dirty="0"/>
              <a:t>Active </a:t>
            </a:r>
            <a:r>
              <a:rPr lang="en-US" sz="1400" dirty="0" smtClean="0"/>
              <a:t>Masters</a:t>
            </a:r>
            <a:endParaRPr lang="en-US" sz="1400" dirty="0"/>
          </a:p>
          <a:p>
            <a:pPr marL="285750" indent="-285750">
              <a:buClr>
                <a:schemeClr val="accent1"/>
              </a:buClr>
              <a:buFont typeface="Wingdings" charset="2"/>
              <a:buChar char="§"/>
            </a:pPr>
            <a:r>
              <a:rPr lang="en-US" sz="1400" dirty="0"/>
              <a:t>Disaster </a:t>
            </a:r>
            <a:r>
              <a:rPr lang="en-US" sz="1400" dirty="0" smtClean="0"/>
              <a:t>Recovery</a:t>
            </a:r>
          </a:p>
          <a:p>
            <a:pPr marL="285750" indent="-285750">
              <a:buClr>
                <a:schemeClr val="accent1"/>
              </a:buClr>
              <a:buFont typeface="Wingdings" charset="2"/>
              <a:buChar char="§"/>
            </a:pPr>
            <a:r>
              <a:rPr lang="en-US" sz="1400" dirty="0" smtClean="0"/>
              <a:t>Datacenter Locality</a:t>
            </a:r>
            <a:endParaRPr lang="en-US" sz="1400" dirty="0"/>
          </a:p>
        </p:txBody>
      </p:sp>
      <p:cxnSp>
        <p:nvCxnSpPr>
          <p:cNvPr id="9" name="Straight Arrow Connector 8"/>
          <p:cNvCxnSpPr/>
          <p:nvPr/>
        </p:nvCxnSpPr>
        <p:spPr>
          <a:xfrm flipH="1">
            <a:off x="4111981" y="2108904"/>
            <a:ext cx="841024" cy="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862400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Couchbase Data Pipeline</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sz="quarter" idx="4294967295"/>
          </p:nvPr>
        </p:nvSpPr>
        <p:spPr>
          <a:xfrm>
            <a:off x="8402638" y="4767263"/>
            <a:ext cx="741362" cy="274637"/>
          </a:xfrm>
        </p:spPr>
        <p:txBody>
          <a:bodyPr/>
          <a:lstStyle/>
          <a:p>
            <a:fld id="{9FF567BB-A91C-E04F-B4E9-677CEE77F8D9}" type="slidenum">
              <a:rPr lang="en-US" smtClean="0"/>
              <a:pPr/>
              <a:t>9</a:t>
            </a:fld>
            <a:endParaRPr lang="en-US" dirty="0"/>
          </a:p>
        </p:txBody>
      </p:sp>
    </p:spTree>
    <p:extLst>
      <p:ext uri="{BB962C8B-B14F-4D97-AF65-F5344CB8AC3E}">
        <p14:creationId xmlns:p14="http://schemas.microsoft.com/office/powerpoint/2010/main" val="34997281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orp.SKO.pptTemplate">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corp.SKO.pptTemplate.potx</Template>
  <TotalTime>22185</TotalTime>
  <Words>3369</Words>
  <Application>Microsoft Macintosh PowerPoint</Application>
  <PresentationFormat>On-screen Show (16:9)</PresentationFormat>
  <Paragraphs>664</Paragraphs>
  <Slides>52</Slides>
  <Notes>26</Notes>
  <HiddenSlides>1</HiddenSlides>
  <MMClips>0</MMClips>
  <ScaleCrop>false</ScaleCrop>
  <HeadingPairs>
    <vt:vector size="4" baseType="variant">
      <vt:variant>
        <vt:lpstr>Theme</vt:lpstr>
      </vt:variant>
      <vt:variant>
        <vt:i4>2</vt:i4>
      </vt:variant>
      <vt:variant>
        <vt:lpstr>Slide Titles</vt:lpstr>
      </vt:variant>
      <vt:variant>
        <vt:i4>52</vt:i4>
      </vt:variant>
    </vt:vector>
  </HeadingPairs>
  <TitlesOfParts>
    <vt:vector size="54" baseType="lpstr">
      <vt:lpstr>corp.SKO.pptTemplate</vt:lpstr>
      <vt:lpstr>Office Theme</vt:lpstr>
      <vt:lpstr> Couchbase Data Pipeline</vt:lpstr>
      <vt:lpstr>Agenda</vt:lpstr>
      <vt:lpstr>Couchbase Overview</vt:lpstr>
      <vt:lpstr>Couchbase Overview</vt:lpstr>
      <vt:lpstr>Couchbase Architecture</vt:lpstr>
      <vt:lpstr>Storing And Retrieving Documents</vt:lpstr>
      <vt:lpstr>Online Linear Scalability</vt:lpstr>
      <vt:lpstr>Cross Datacenter Replication (XDCR)</vt:lpstr>
      <vt:lpstr>Couchbase Data Pipeline</vt:lpstr>
      <vt:lpstr>DCP</vt:lpstr>
      <vt:lpstr>Couchbase Data Pipeline</vt:lpstr>
      <vt:lpstr>Couchbase Data Pipeline</vt:lpstr>
      <vt:lpstr>Couchbase Data Pipeline</vt:lpstr>
      <vt:lpstr>Couchbase Data Pipeline</vt:lpstr>
      <vt:lpstr>Couchbase Data Pipeline</vt:lpstr>
      <vt:lpstr>Couchbase Connectors</vt:lpstr>
      <vt:lpstr>PowerPoint Presentation</vt:lpstr>
      <vt:lpstr>PayPal Use Case</vt:lpstr>
      <vt:lpstr>Kafka Connector</vt:lpstr>
      <vt:lpstr>Kafka</vt:lpstr>
      <vt:lpstr>Kafka</vt:lpstr>
      <vt:lpstr>Kafka</vt:lpstr>
      <vt:lpstr>Couchbase/Kafka Use Cases</vt:lpstr>
      <vt:lpstr>Couchbase Kafka Connector</vt:lpstr>
      <vt:lpstr>Learn More - Couchbase Kafka Connector</vt:lpstr>
      <vt:lpstr>Couchbase Spark Connector</vt:lpstr>
      <vt:lpstr>Spark</vt:lpstr>
      <vt:lpstr>Spark</vt:lpstr>
      <vt:lpstr>Spark</vt:lpstr>
      <vt:lpstr>Spark</vt:lpstr>
      <vt:lpstr>DataFrames (SparkSQL)</vt:lpstr>
      <vt:lpstr>Datasets</vt:lpstr>
      <vt:lpstr>Spark SQL within Spark</vt:lpstr>
      <vt:lpstr>Couchbase Spark Connector</vt:lpstr>
      <vt:lpstr>Couchbase Spark Use Case: Data Analysis</vt:lpstr>
      <vt:lpstr>Couchbase Spark Use Case: Machine Learning</vt:lpstr>
      <vt:lpstr>Couchbase Spark Connector 1.2</vt:lpstr>
      <vt:lpstr>Learn More - Couchbase Spark Connector</vt:lpstr>
      <vt:lpstr>Q&amp;A</vt:lpstr>
      <vt:lpstr>Dev Guide</vt:lpstr>
      <vt:lpstr>Anatomy of a Spark Application</vt:lpstr>
      <vt:lpstr>Connection Management</vt:lpstr>
      <vt:lpstr>Connection Management</vt:lpstr>
      <vt:lpstr>Creating RDDs</vt:lpstr>
      <vt:lpstr>Persisting RDDs</vt:lpstr>
      <vt:lpstr>RDD N1QL Query</vt:lpstr>
      <vt:lpstr>Spark SQL - Schema</vt:lpstr>
      <vt:lpstr>Spark SQL – Dataframe Query</vt:lpstr>
      <vt:lpstr>Demo of Dataset (Spark 1.6)</vt:lpstr>
      <vt:lpstr>Demo of Dataset (Spark 1.6)</vt:lpstr>
      <vt:lpstr>Demo of Dataset (Spark 1.6)</vt:lpstr>
      <vt:lpstr>Spark Streaming with DCP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Sparky Rose</dc:creator>
  <cp:lastModifiedBy>Justin Michaels</cp:lastModifiedBy>
  <cp:revision>105</cp:revision>
  <dcterms:created xsi:type="dcterms:W3CDTF">2014-10-22T15:36:28Z</dcterms:created>
  <dcterms:modified xsi:type="dcterms:W3CDTF">2016-05-26T23:59:53Z</dcterms:modified>
</cp:coreProperties>
</file>